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5" r:id="rId7"/>
    <p:sldId id="266" r:id="rId8"/>
    <p:sldId id="269" r:id="rId9"/>
    <p:sldId id="270" r:id="rId10"/>
    <p:sldId id="267" r:id="rId11"/>
    <p:sldId id="268" r:id="rId12"/>
    <p:sldId id="261" r:id="rId13"/>
    <p:sldId id="271" r:id="rId14"/>
    <p:sldId id="272" r:id="rId15"/>
    <p:sldId id="273" r:id="rId16"/>
    <p:sldId id="262" r:id="rId17"/>
    <p:sldId id="276" r:id="rId18"/>
    <p:sldId id="275" r:id="rId19"/>
    <p:sldId id="277" r:id="rId20"/>
    <p:sldId id="263" r:id="rId21"/>
    <p:sldId id="274" r:id="rId22"/>
    <p:sldId id="264" r:id="rId23"/>
    <p:sldId id="278" r:id="rId24"/>
    <p:sldId id="279"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931"/>
    <p:restoredTop sz="96327"/>
  </p:normalViewPr>
  <p:slideViewPr>
    <p:cSldViewPr snapToGrid="0">
      <p:cViewPr varScale="1">
        <p:scale>
          <a:sx n="88" d="100"/>
          <a:sy n="88" d="100"/>
        </p:scale>
        <p:origin x="192"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4/18/24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6898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405916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81204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67885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4/18/24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023518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78767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41199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426031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56675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4/18/24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027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4/18/24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128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4/18/24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7441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JlyGUTSI5qE?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Diseño de caja en una pared">
            <a:extLst>
              <a:ext uri="{FF2B5EF4-FFF2-40B4-BE49-F238E27FC236}">
                <a16:creationId xmlns:a16="http://schemas.microsoft.com/office/drawing/2014/main" id="{CFA44552-B3F3-1E2F-6226-D45B5B3DE85E}"/>
              </a:ext>
            </a:extLst>
          </p:cNvPr>
          <p:cNvPicPr>
            <a:picLocks noChangeAspect="1"/>
          </p:cNvPicPr>
          <p:nvPr/>
        </p:nvPicPr>
        <p:blipFill rotWithShape="1">
          <a:blip r:embed="rId2"/>
          <a:srcRect b="16958"/>
          <a:stretch/>
        </p:blipFill>
        <p:spPr>
          <a:xfrm>
            <a:off x="20" y="10"/>
            <a:ext cx="12191980" cy="6859300"/>
          </a:xfrm>
          <a:prstGeom prst="rect">
            <a:avLst/>
          </a:prstGeom>
        </p:spPr>
      </p:pic>
      <p:sp>
        <p:nvSpPr>
          <p:cNvPr id="9" name="Rectangle 8">
            <a:extLst>
              <a:ext uri="{FF2B5EF4-FFF2-40B4-BE49-F238E27FC236}">
                <a16:creationId xmlns:a16="http://schemas.microsoft.com/office/drawing/2014/main" id="{A8D972A3-BC4D-42D0-B5E6-18AF3B9A5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DC08C121-C8A4-4D89-BF57-08D98660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3" name="Freeform 6">
            <a:extLst>
              <a:ext uri="{FF2B5EF4-FFF2-40B4-BE49-F238E27FC236}">
                <a16:creationId xmlns:a16="http://schemas.microsoft.com/office/drawing/2014/main" id="{EB1E1686-FA28-4AC0-BDBD-F301BFEB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id="{96137717-69ED-82AB-C6A6-4232E9C3E60C}"/>
              </a:ext>
            </a:extLst>
          </p:cNvPr>
          <p:cNvSpPr>
            <a:spLocks noGrp="1"/>
          </p:cNvSpPr>
          <p:nvPr>
            <p:ph type="ctrTitle"/>
          </p:nvPr>
        </p:nvSpPr>
        <p:spPr>
          <a:xfrm>
            <a:off x="1915128" y="1788454"/>
            <a:ext cx="8361229" cy="2098226"/>
          </a:xfrm>
        </p:spPr>
        <p:txBody>
          <a:bodyPr>
            <a:normAutofit/>
          </a:bodyPr>
          <a:lstStyle/>
          <a:p>
            <a:r>
              <a:rPr lang="es-ES" sz="5600" b="1">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LA FUNDACIÓN (1974)</a:t>
            </a:r>
            <a:br>
              <a:rPr lang="es-ES" sz="56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endParaRPr lang="es-ES" sz="5600">
              <a:solidFill>
                <a:schemeClr val="bg2"/>
              </a:solidFill>
            </a:endParaRPr>
          </a:p>
        </p:txBody>
      </p:sp>
      <p:sp>
        <p:nvSpPr>
          <p:cNvPr id="3" name="Subtítulo 2">
            <a:extLst>
              <a:ext uri="{FF2B5EF4-FFF2-40B4-BE49-F238E27FC236}">
                <a16:creationId xmlns:a16="http://schemas.microsoft.com/office/drawing/2014/main" id="{D887038C-D755-2A6C-AFD8-4CEED197575C}"/>
              </a:ext>
            </a:extLst>
          </p:cNvPr>
          <p:cNvSpPr>
            <a:spLocks noGrp="1"/>
          </p:cNvSpPr>
          <p:nvPr>
            <p:ph type="subTitle" idx="1"/>
          </p:nvPr>
        </p:nvSpPr>
        <p:spPr>
          <a:xfrm>
            <a:off x="2679906" y="3956279"/>
            <a:ext cx="6831673" cy="1086237"/>
          </a:xfrm>
        </p:spPr>
        <p:txBody>
          <a:bodyPr>
            <a:normAutofit/>
          </a:bodyPr>
          <a:lstStyle/>
          <a:p>
            <a:pPr>
              <a:spcAft>
                <a:spcPts val="600"/>
              </a:spcAft>
            </a:pPr>
            <a:r>
              <a:rPr lang="es-ES" b="1">
                <a:latin typeface="Arial" panose="020B0604020202020204" pitchFamily="34" charset="0"/>
                <a:ea typeface="Times New Roman" panose="02020603050405020304" pitchFamily="18" charset="0"/>
                <a:cs typeface="Times New Roman" panose="02020603050405020304" pitchFamily="18" charset="0"/>
              </a:rPr>
              <a:t>Antonio Buero Vallejo </a:t>
            </a:r>
            <a:endParaRPr lang="es-ES"/>
          </a:p>
        </p:txBody>
      </p:sp>
    </p:spTree>
    <p:extLst>
      <p:ext uri="{BB962C8B-B14F-4D97-AF65-F5344CB8AC3E}">
        <p14:creationId xmlns:p14="http://schemas.microsoft.com/office/powerpoint/2010/main" val="345613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E57E3-AD30-5A01-1743-B1F3EBB3EE4D}"/>
              </a:ext>
            </a:extLst>
          </p:cNvPr>
          <p:cNvSpPr>
            <a:spLocks noGrp="1"/>
          </p:cNvSpPr>
          <p:nvPr>
            <p:ph type="title"/>
          </p:nvPr>
        </p:nvSpPr>
        <p:spPr/>
        <p:txBody>
          <a:bodyPr/>
          <a:lstStyle/>
          <a:p>
            <a:r>
              <a:rPr lang="es-ES" dirty="0"/>
              <a:t>3. Estructura</a:t>
            </a:r>
            <a:br>
              <a:rPr lang="es-ES" dirty="0"/>
            </a:br>
            <a:endParaRPr lang="es-ES" dirty="0"/>
          </a:p>
        </p:txBody>
      </p:sp>
      <p:sp>
        <p:nvSpPr>
          <p:cNvPr id="3" name="Marcador de contenido 2">
            <a:extLst>
              <a:ext uri="{FF2B5EF4-FFF2-40B4-BE49-F238E27FC236}">
                <a16:creationId xmlns:a16="http://schemas.microsoft.com/office/drawing/2014/main" id="{DE1F339E-4946-8FF1-1CBE-20A559C2C32B}"/>
              </a:ext>
            </a:extLst>
          </p:cNvPr>
          <p:cNvSpPr>
            <a:spLocks noGrp="1"/>
          </p:cNvSpPr>
          <p:nvPr>
            <p:ph idx="1"/>
          </p:nvPr>
        </p:nvSpPr>
        <p:spPr>
          <a:xfrm>
            <a:off x="1371599" y="2285999"/>
            <a:ext cx="10470631" cy="4219731"/>
          </a:xfrm>
        </p:spPr>
        <p:txBody>
          <a:bodyPr>
            <a:normAutofit fontScale="70000" lnSpcReduction="20000"/>
          </a:bodyPr>
          <a:lstStyle/>
          <a:p>
            <a:pPr marL="0" indent="0" algn="just">
              <a:buNone/>
            </a:pPr>
            <a:r>
              <a:rPr lang="es-ES" b="0" i="0" dirty="0">
                <a:solidFill>
                  <a:srgbClr val="444444"/>
                </a:solidFill>
                <a:effectLst/>
                <a:latin typeface="Open Sans" panose="020B0606030504020204" pitchFamily="34" charset="0"/>
              </a:rPr>
              <a:t>ACOTACIÓN INICIAL: han desaparecido los silloncitos, la vajilla y la cristalería. La cama es una litera. Permanecen el teléfono y el ventanal.</a:t>
            </a:r>
          </a:p>
          <a:p>
            <a:pPr marL="0" indent="0" algn="just">
              <a:buNone/>
            </a:pPr>
            <a:r>
              <a:rPr lang="es-ES" b="0" i="0" dirty="0">
                <a:solidFill>
                  <a:srgbClr val="444444"/>
                </a:solidFill>
                <a:effectLst/>
                <a:latin typeface="Open Sans" panose="020B0606030504020204" pitchFamily="34" charset="0"/>
              </a:rPr>
              <a:t>Acaban de cenar y está anocheciendo. Tomás trata de encender una lámpara que se esfuma ante sus ojos. Tiene lugar el recuento. Tomás aún duda si todo eran imaginaciones o sus compañeros lo quieren confundir. Tras la puerta ya no hay campo, en su lugar, un largo pasillo con muchas puertas iguales.</a:t>
            </a:r>
          </a:p>
          <a:p>
            <a:pPr marL="0" indent="0" algn="just">
              <a:buNone/>
            </a:pPr>
            <a:r>
              <a:rPr lang="es-ES" b="0" i="0" dirty="0" err="1">
                <a:solidFill>
                  <a:srgbClr val="444444"/>
                </a:solidFill>
                <a:effectLst/>
                <a:latin typeface="Open Sans" panose="020B0606030504020204" pitchFamily="34" charset="0"/>
              </a:rPr>
              <a:t>Asel</a:t>
            </a:r>
            <a:r>
              <a:rPr lang="es-ES" b="0" i="0" dirty="0">
                <a:solidFill>
                  <a:srgbClr val="444444"/>
                </a:solidFill>
                <a:effectLst/>
                <a:latin typeface="Open Sans" panose="020B0606030504020204" pitchFamily="34" charset="0"/>
              </a:rPr>
              <a:t> especula sobre el motivo de que no hayan sido trasladados a las celdas de castigo. Interrogan a Tomás sobre una supuesta visita de Berta el día antes. Dudan de la veracidad de la historia de Tomás al ir al locutorio. Ahora Tomás ve cómo se oscurece el paisaje de la ventana (siempre permaneció inalterable).</a:t>
            </a:r>
          </a:p>
          <a:p>
            <a:pPr marL="0" indent="0" algn="just">
              <a:buNone/>
            </a:pPr>
            <a:r>
              <a:rPr lang="es-ES" b="0" i="0" dirty="0">
                <a:solidFill>
                  <a:srgbClr val="444444"/>
                </a:solidFill>
                <a:effectLst/>
                <a:latin typeface="Open Sans" panose="020B0606030504020204" pitchFamily="34" charset="0"/>
              </a:rPr>
              <a:t>Historia de amor de Tulio, personaje soñador que tiene la esperanza de reunirse y casarse con su novia, investigadora de hologramas junto a él. Entra el encargado y se lleva a Tulio. </a:t>
            </a:r>
          </a:p>
          <a:p>
            <a:pPr marL="0" indent="0" algn="just">
              <a:buNone/>
            </a:pPr>
            <a:r>
              <a:rPr lang="es-ES" b="0" i="0" dirty="0">
                <a:solidFill>
                  <a:srgbClr val="444444"/>
                </a:solidFill>
                <a:effectLst/>
                <a:latin typeface="Open Sans" panose="020B0606030504020204" pitchFamily="34" charset="0"/>
              </a:rPr>
              <a:t>Lino le dice a Tomás que a Tulio lo van a matar, este desesperado corre al teléfono al tiempo que el aparato desaparece.</a:t>
            </a:r>
          </a:p>
          <a:p>
            <a:pPr marL="0" indent="0" algn="just">
              <a:buNone/>
            </a:pPr>
            <a:r>
              <a:rPr lang="es-ES" b="0" i="0" dirty="0">
                <a:solidFill>
                  <a:srgbClr val="444444"/>
                </a:solidFill>
                <a:effectLst/>
                <a:latin typeface="Open Sans" panose="020B0606030504020204" pitchFamily="34" charset="0"/>
              </a:rPr>
              <a:t>Tercera aparición de Berta, que se esconde tras la cortina del baño. Ante sus compañeros Tomás abre la cortina y la busca pero ya no la ve. Se derrumba: Berta nunca ha estado allí, no es más que producto de su imaginación. Por fin, Tomás admite que están en la cárcel.</a:t>
            </a:r>
          </a:p>
          <a:p>
            <a:pPr marL="0" indent="0" algn="just">
              <a:buNone/>
            </a:pPr>
            <a:r>
              <a:rPr lang="es-ES" b="0" i="0" dirty="0">
                <a:solidFill>
                  <a:srgbClr val="444444"/>
                </a:solidFill>
                <a:effectLst/>
                <a:latin typeface="Open Sans" panose="020B0606030504020204" pitchFamily="34" charset="0"/>
              </a:rPr>
              <a:t>Diálogo con </a:t>
            </a:r>
            <a:r>
              <a:rPr lang="es-ES" b="0" i="0" dirty="0" err="1">
                <a:solidFill>
                  <a:srgbClr val="444444"/>
                </a:solidFill>
                <a:effectLst/>
                <a:latin typeface="Open Sans" panose="020B0606030504020204" pitchFamily="34" charset="0"/>
              </a:rPr>
              <a:t>Asel</a:t>
            </a:r>
            <a:r>
              <a:rPr lang="es-ES" b="0" i="0" dirty="0">
                <a:solidFill>
                  <a:srgbClr val="444444"/>
                </a:solidFill>
                <a:effectLst/>
                <a:latin typeface="Open Sans" panose="020B0606030504020204" pitchFamily="34" charset="0"/>
              </a:rPr>
              <a:t> en el que se apuntan varios de los temas principales: violencia, opresión del individuo, mundo como engaño...</a:t>
            </a:r>
          </a:p>
          <a:p>
            <a:pPr marL="0" indent="0" algn="just">
              <a:buNone/>
            </a:pPr>
            <a:r>
              <a:rPr lang="es-ES" b="0" i="0" dirty="0">
                <a:solidFill>
                  <a:srgbClr val="444444"/>
                </a:solidFill>
                <a:effectLst/>
                <a:latin typeface="Open Sans" panose="020B0606030504020204" pitchFamily="34" charset="0"/>
              </a:rPr>
              <a:t>Llegada de los centinelas y última aparición de Berta (con el ratón ya muerto).</a:t>
            </a:r>
            <a:endParaRPr lang="es-ES" dirty="0"/>
          </a:p>
        </p:txBody>
      </p:sp>
      <p:sp>
        <p:nvSpPr>
          <p:cNvPr id="4" name="CuadroTexto 3">
            <a:extLst>
              <a:ext uri="{FF2B5EF4-FFF2-40B4-BE49-F238E27FC236}">
                <a16:creationId xmlns:a16="http://schemas.microsoft.com/office/drawing/2014/main" id="{6EB95E7A-46B9-DA6E-ECEA-2BA6716AB258}"/>
              </a:ext>
            </a:extLst>
          </p:cNvPr>
          <p:cNvSpPr txBox="1"/>
          <p:nvPr/>
        </p:nvSpPr>
        <p:spPr>
          <a:xfrm>
            <a:off x="1371600" y="1674852"/>
            <a:ext cx="2887394" cy="369332"/>
          </a:xfrm>
          <a:prstGeom prst="rect">
            <a:avLst/>
          </a:prstGeom>
          <a:noFill/>
        </p:spPr>
        <p:txBody>
          <a:bodyPr wrap="none" rtlCol="0">
            <a:spAutoFit/>
          </a:bodyPr>
          <a:lstStyle/>
          <a:p>
            <a:r>
              <a:rPr lang="es-ES" b="1" dirty="0"/>
              <a:t>SEGUNDA PARTE, CUADRO I</a:t>
            </a:r>
          </a:p>
        </p:txBody>
      </p:sp>
    </p:spTree>
    <p:extLst>
      <p:ext uri="{BB962C8B-B14F-4D97-AF65-F5344CB8AC3E}">
        <p14:creationId xmlns:p14="http://schemas.microsoft.com/office/powerpoint/2010/main" val="72483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E57E3-AD30-5A01-1743-B1F3EBB3EE4D}"/>
              </a:ext>
            </a:extLst>
          </p:cNvPr>
          <p:cNvSpPr>
            <a:spLocks noGrp="1"/>
          </p:cNvSpPr>
          <p:nvPr>
            <p:ph type="title"/>
          </p:nvPr>
        </p:nvSpPr>
        <p:spPr/>
        <p:txBody>
          <a:bodyPr/>
          <a:lstStyle/>
          <a:p>
            <a:r>
              <a:rPr lang="es-ES" dirty="0"/>
              <a:t>3. Estructura</a:t>
            </a:r>
            <a:br>
              <a:rPr lang="es-ES" dirty="0"/>
            </a:br>
            <a:endParaRPr lang="es-ES" dirty="0"/>
          </a:p>
        </p:txBody>
      </p:sp>
      <p:sp>
        <p:nvSpPr>
          <p:cNvPr id="3" name="Marcador de contenido 2">
            <a:extLst>
              <a:ext uri="{FF2B5EF4-FFF2-40B4-BE49-F238E27FC236}">
                <a16:creationId xmlns:a16="http://schemas.microsoft.com/office/drawing/2014/main" id="{DE1F339E-4946-8FF1-1CBE-20A559C2C32B}"/>
              </a:ext>
            </a:extLst>
          </p:cNvPr>
          <p:cNvSpPr>
            <a:spLocks noGrp="1"/>
          </p:cNvSpPr>
          <p:nvPr>
            <p:ph idx="1"/>
          </p:nvPr>
        </p:nvSpPr>
        <p:spPr>
          <a:xfrm>
            <a:off x="1371599" y="2286000"/>
            <a:ext cx="10095875" cy="3740046"/>
          </a:xfrm>
        </p:spPr>
        <p:txBody>
          <a:bodyPr>
            <a:normAutofit lnSpcReduction="10000"/>
          </a:bodyPr>
          <a:lstStyle/>
          <a:p>
            <a:pPr marL="0" indent="0" algn="just">
              <a:buNone/>
            </a:pPr>
            <a:r>
              <a:rPr lang="es-ES" b="0" i="0" dirty="0">
                <a:solidFill>
                  <a:srgbClr val="444444"/>
                </a:solidFill>
                <a:effectLst/>
                <a:latin typeface="Open Sans" panose="020B0606030504020204" pitchFamily="34" charset="0"/>
              </a:rPr>
              <a:t>Ha desaparecido el ventanal, tan solo queda la cortina. Es por la mañana.</a:t>
            </a:r>
          </a:p>
          <a:p>
            <a:pPr marL="0" indent="0" algn="just">
              <a:buNone/>
            </a:pPr>
            <a:r>
              <a:rPr lang="es-ES" b="0" i="0" dirty="0">
                <a:solidFill>
                  <a:srgbClr val="444444"/>
                </a:solidFill>
                <a:effectLst/>
                <a:latin typeface="Open Sans" panose="020B0606030504020204" pitchFamily="34" charset="0"/>
              </a:rPr>
              <a:t>Llaman a Max a locutorios. Tomás recuerda que delató a sus compañeros tras ser torturado. Lino le revela su intento de suicidio. Entonces, desaparece la cortina que escondía el retrete. Tomás ha regresado a la realidad con toda su crudeza.</a:t>
            </a:r>
          </a:p>
          <a:p>
            <a:pPr marL="0" indent="0" algn="just">
              <a:buNone/>
            </a:pPr>
            <a:r>
              <a:rPr lang="es-ES" b="0" i="0" dirty="0">
                <a:solidFill>
                  <a:srgbClr val="444444"/>
                </a:solidFill>
                <a:effectLst/>
                <a:latin typeface="Open Sans" panose="020B0606030504020204" pitchFamily="34" charset="0"/>
              </a:rPr>
              <a:t>Diálogo Lino-</a:t>
            </a:r>
            <a:r>
              <a:rPr lang="es-ES" b="0" i="0" dirty="0" err="1">
                <a:solidFill>
                  <a:srgbClr val="444444"/>
                </a:solidFill>
                <a:effectLst/>
                <a:latin typeface="Open Sans" panose="020B0606030504020204" pitchFamily="34" charset="0"/>
              </a:rPr>
              <a:t>Asel</a:t>
            </a:r>
            <a:r>
              <a:rPr lang="es-ES" b="0" i="0" dirty="0">
                <a:solidFill>
                  <a:srgbClr val="444444"/>
                </a:solidFill>
                <a:effectLst/>
                <a:latin typeface="Open Sans" panose="020B0606030504020204" pitchFamily="34" charset="0"/>
              </a:rPr>
              <a:t>: Max es el traidor. Antes de que este regrese, </a:t>
            </a:r>
            <a:r>
              <a:rPr lang="es-ES" b="0" i="0" dirty="0" err="1">
                <a:solidFill>
                  <a:srgbClr val="444444"/>
                </a:solidFill>
                <a:effectLst/>
                <a:latin typeface="Open Sans" panose="020B0606030504020204" pitchFamily="34" charset="0"/>
              </a:rPr>
              <a:t>Asel</a:t>
            </a:r>
            <a:r>
              <a:rPr lang="es-ES" b="0" i="0" dirty="0">
                <a:solidFill>
                  <a:srgbClr val="444444"/>
                </a:solidFill>
                <a:effectLst/>
                <a:latin typeface="Open Sans" panose="020B0606030504020204" pitchFamily="34" charset="0"/>
              </a:rPr>
              <a:t> les cuenta su plan de fuga.</a:t>
            </a:r>
          </a:p>
          <a:p>
            <a:pPr marL="0" indent="0" algn="just">
              <a:buNone/>
            </a:pPr>
            <a:r>
              <a:rPr lang="es-ES" b="0" i="0" dirty="0">
                <a:solidFill>
                  <a:srgbClr val="444444"/>
                </a:solidFill>
                <a:effectLst/>
                <a:latin typeface="Open Sans" panose="020B0606030504020204" pitchFamily="34" charset="0"/>
              </a:rPr>
              <a:t>Tras la vuelta de Max, este llama a los guardas para librarse del acoso de sus compañeros. Los guardas llaman a </a:t>
            </a:r>
            <a:r>
              <a:rPr lang="es-ES" b="0" i="0" dirty="0" err="1">
                <a:solidFill>
                  <a:srgbClr val="444444"/>
                </a:solidFill>
                <a:effectLst/>
                <a:latin typeface="Open Sans" panose="020B0606030504020204" pitchFamily="34" charset="0"/>
              </a:rPr>
              <a:t>Asel</a:t>
            </a:r>
            <a:r>
              <a:rPr lang="es-ES" b="0" i="0" dirty="0">
                <a:solidFill>
                  <a:srgbClr val="444444"/>
                </a:solidFill>
                <a:effectLst/>
                <a:latin typeface="Open Sans" panose="020B0606030504020204" pitchFamily="34" charset="0"/>
              </a:rPr>
              <a:t> para un interrogatorio, quien se suicida tirándose por la barandilla. Aprovechando la confusión, Lino tira también a Max.</a:t>
            </a:r>
          </a:p>
          <a:p>
            <a:pPr marL="0" indent="0" algn="just">
              <a:buNone/>
            </a:pPr>
            <a:r>
              <a:rPr lang="es-ES" b="0" i="0" dirty="0">
                <a:solidFill>
                  <a:srgbClr val="444444"/>
                </a:solidFill>
                <a:effectLst/>
                <a:latin typeface="Open Sans" panose="020B0606030504020204" pitchFamily="34" charset="0"/>
              </a:rPr>
              <a:t>Finalmente mandan salir a Tomás y Lino “con todo lo que tengan”. Final abierto y circular.</a:t>
            </a:r>
          </a:p>
          <a:p>
            <a:pPr marL="0" indent="0" algn="just">
              <a:buNone/>
            </a:pPr>
            <a:endParaRPr lang="es-ES" dirty="0"/>
          </a:p>
        </p:txBody>
      </p:sp>
      <p:sp>
        <p:nvSpPr>
          <p:cNvPr id="6" name="CuadroTexto 5">
            <a:extLst>
              <a:ext uri="{FF2B5EF4-FFF2-40B4-BE49-F238E27FC236}">
                <a16:creationId xmlns:a16="http://schemas.microsoft.com/office/drawing/2014/main" id="{12C5ABF4-663E-2256-D126-AD0537B2D02D}"/>
              </a:ext>
            </a:extLst>
          </p:cNvPr>
          <p:cNvSpPr txBox="1"/>
          <p:nvPr/>
        </p:nvSpPr>
        <p:spPr>
          <a:xfrm>
            <a:off x="1371600" y="1722620"/>
            <a:ext cx="6093500" cy="369332"/>
          </a:xfrm>
          <a:prstGeom prst="rect">
            <a:avLst/>
          </a:prstGeom>
          <a:noFill/>
        </p:spPr>
        <p:txBody>
          <a:bodyPr wrap="square">
            <a:spAutoFit/>
          </a:bodyPr>
          <a:lstStyle/>
          <a:p>
            <a:r>
              <a:rPr lang="es-ES" b="1" dirty="0"/>
              <a:t>SEGUNDA PARTE, CUADRO II</a:t>
            </a:r>
          </a:p>
        </p:txBody>
      </p:sp>
    </p:spTree>
    <p:extLst>
      <p:ext uri="{BB962C8B-B14F-4D97-AF65-F5344CB8AC3E}">
        <p14:creationId xmlns:p14="http://schemas.microsoft.com/office/powerpoint/2010/main" val="128007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465C6-5719-4228-9FAB-CD2B695233FD}"/>
              </a:ext>
            </a:extLst>
          </p:cNvPr>
          <p:cNvSpPr>
            <a:spLocks noGrp="1"/>
          </p:cNvSpPr>
          <p:nvPr>
            <p:ph type="title"/>
          </p:nvPr>
        </p:nvSpPr>
        <p:spPr/>
        <p:txBody>
          <a:bodyPr/>
          <a:lstStyle/>
          <a:p>
            <a:r>
              <a:rPr lang="es-ES" dirty="0"/>
              <a:t>4. Acción, espacio y tiempo.</a:t>
            </a:r>
            <a:br>
              <a:rPr lang="es-ES" dirty="0"/>
            </a:br>
            <a:endParaRPr lang="es-ES" dirty="0"/>
          </a:p>
        </p:txBody>
      </p:sp>
      <p:sp>
        <p:nvSpPr>
          <p:cNvPr id="3" name="Marcador de contenido 2">
            <a:extLst>
              <a:ext uri="{FF2B5EF4-FFF2-40B4-BE49-F238E27FC236}">
                <a16:creationId xmlns:a16="http://schemas.microsoft.com/office/drawing/2014/main" id="{A223429F-CC40-DCCE-663B-23FABCF59593}"/>
              </a:ext>
            </a:extLst>
          </p:cNvPr>
          <p:cNvSpPr>
            <a:spLocks noGrp="1"/>
          </p:cNvSpPr>
          <p:nvPr>
            <p:ph idx="1"/>
          </p:nvPr>
        </p:nvSpPr>
        <p:spPr>
          <a:xfrm>
            <a:off x="1371600" y="2286000"/>
            <a:ext cx="9601200" cy="3886200"/>
          </a:xfrm>
        </p:spPr>
        <p:txBody>
          <a:bodyPr>
            <a:normAutofit fontScale="92500" lnSpcReduction="10000"/>
          </a:bodyPr>
          <a:lstStyle/>
          <a:p>
            <a:pPr marL="0" indent="0" algn="just">
              <a:buNone/>
            </a:pPr>
            <a:r>
              <a:rPr lang="es-ES" sz="2400" dirty="0">
                <a:solidFill>
                  <a:schemeClr val="tx1"/>
                </a:solidFill>
                <a:latin typeface="Arial" panose="020B0604020202020204" pitchFamily="34" charset="0"/>
                <a:cs typeface="Arial" panose="020B0604020202020204" pitchFamily="34" charset="0"/>
              </a:rPr>
              <a:t>Se respeta la regla de las tres unidades de acción (despertar de Tomás), lugar (una celda) y tiempo (supera el día, </a:t>
            </a:r>
            <a:r>
              <a:rPr lang="es-ES" sz="2400" i="1" dirty="0">
                <a:solidFill>
                  <a:schemeClr val="tx1"/>
                </a:solidFill>
                <a:latin typeface="Arial" panose="020B0604020202020204" pitchFamily="34" charset="0"/>
                <a:cs typeface="Arial" panose="020B0604020202020204" pitchFamily="34" charset="0"/>
              </a:rPr>
              <a:t>-</a:t>
            </a:r>
            <a:r>
              <a:rPr lang="es-ES" sz="2000" b="0" i="1" dirty="0">
                <a:solidFill>
                  <a:schemeClr val="tx1"/>
                </a:solidFill>
                <a:effectLst/>
                <a:latin typeface="Arial" panose="020B0604020202020204" pitchFamily="34" charset="0"/>
                <a:cs typeface="Arial" panose="020B0604020202020204" pitchFamily="34" charset="0"/>
              </a:rPr>
              <a:t>un día (parte I); elipsis de tres días; dos días (parte II)-</a:t>
            </a:r>
            <a:r>
              <a:rPr lang="es-ES" sz="2400" dirty="0">
                <a:solidFill>
                  <a:schemeClr val="tx1"/>
                </a:solidFill>
                <a:latin typeface="Arial" panose="020B0604020202020204" pitchFamily="34" charset="0"/>
                <a:cs typeface="Arial" panose="020B0604020202020204" pitchFamily="34" charset="0"/>
              </a:rPr>
              <a:t> pero está muy concentrado). </a:t>
            </a:r>
          </a:p>
          <a:p>
            <a:pPr marL="0" indent="0" algn="just">
              <a:buNone/>
            </a:pPr>
            <a:endParaRPr lang="es-ES" sz="2400" dirty="0">
              <a:solidFill>
                <a:schemeClr val="tx1"/>
              </a:solidFill>
              <a:latin typeface="Arial" panose="020B0604020202020204" pitchFamily="34" charset="0"/>
              <a:cs typeface="Arial" panose="020B0604020202020204" pitchFamily="34" charset="0"/>
            </a:endParaRPr>
          </a:p>
          <a:p>
            <a:pPr marL="0" indent="0" algn="just">
              <a:buNone/>
            </a:pPr>
            <a:r>
              <a:rPr lang="es-E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Buero busca intencionadamente la inconcreción, tanto geográfica como temporal. No se precisa en qué país ni época histórica se desarrolla la acción por dos razones. En primer lugar, porque podría haber ocurrido en cualquier lugar y en cualquier época; como denuncia </a:t>
            </a:r>
            <a:r>
              <a:rPr lang="es-E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Asel</a:t>
            </a:r>
            <a:r>
              <a:rPr lang="es-E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en la segunda parte de la obra, la falta de libertad, la pena de muerte o la tortura son males universales. En segundo lugar, para esquivar la censura, vigente durante la dictadura franquista (1939-1975). </a:t>
            </a:r>
            <a:endParaRPr lang="es-E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ES" dirty="0"/>
          </a:p>
          <a:p>
            <a:pPr marL="0" indent="0" algn="just">
              <a:buNone/>
            </a:pPr>
            <a:endParaRPr lang="es-ES" dirty="0"/>
          </a:p>
          <a:p>
            <a:pPr marL="0" indent="0" algn="just">
              <a:buNone/>
            </a:pPr>
            <a:endParaRPr lang="es-ES" dirty="0"/>
          </a:p>
        </p:txBody>
      </p:sp>
    </p:spTree>
    <p:extLst>
      <p:ext uri="{BB962C8B-B14F-4D97-AF65-F5344CB8AC3E}">
        <p14:creationId xmlns:p14="http://schemas.microsoft.com/office/powerpoint/2010/main" val="122639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465C6-5719-4228-9FAB-CD2B695233FD}"/>
              </a:ext>
            </a:extLst>
          </p:cNvPr>
          <p:cNvSpPr>
            <a:spLocks noGrp="1"/>
          </p:cNvSpPr>
          <p:nvPr>
            <p:ph type="title"/>
          </p:nvPr>
        </p:nvSpPr>
        <p:spPr/>
        <p:txBody>
          <a:bodyPr/>
          <a:lstStyle/>
          <a:p>
            <a:r>
              <a:rPr lang="es-ES" dirty="0"/>
              <a:t>4. Acción</a:t>
            </a:r>
          </a:p>
        </p:txBody>
      </p:sp>
      <p:sp>
        <p:nvSpPr>
          <p:cNvPr id="3" name="Marcador de contenido 2">
            <a:extLst>
              <a:ext uri="{FF2B5EF4-FFF2-40B4-BE49-F238E27FC236}">
                <a16:creationId xmlns:a16="http://schemas.microsoft.com/office/drawing/2014/main" id="{A223429F-CC40-DCCE-663B-23FABCF59593}"/>
              </a:ext>
            </a:extLst>
          </p:cNvPr>
          <p:cNvSpPr>
            <a:spLocks noGrp="1"/>
          </p:cNvSpPr>
          <p:nvPr>
            <p:ph idx="1"/>
          </p:nvPr>
        </p:nvSpPr>
        <p:spPr>
          <a:xfrm>
            <a:off x="1371600" y="2286000"/>
            <a:ext cx="9601200" cy="3886200"/>
          </a:xfrm>
        </p:spPr>
        <p:txBody>
          <a:bodyPr>
            <a:normAutofit/>
          </a:bodyPr>
          <a:lstStyle/>
          <a:p>
            <a:pPr marL="0" indent="0" algn="just">
              <a:buNone/>
            </a:pPr>
            <a:endParaRPr lang="es-ES" dirty="0"/>
          </a:p>
          <a:p>
            <a:pPr marL="0" indent="0" algn="just">
              <a:buNone/>
            </a:pPr>
            <a:endParaRPr lang="es-ES" dirty="0"/>
          </a:p>
          <a:p>
            <a:pPr marL="0" indent="0" algn="just">
              <a:buNone/>
            </a:pPr>
            <a:endParaRPr lang="es-ES" dirty="0"/>
          </a:p>
        </p:txBody>
      </p:sp>
      <p:sp>
        <p:nvSpPr>
          <p:cNvPr id="4" name="Marcador de contenido 2">
            <a:extLst>
              <a:ext uri="{FF2B5EF4-FFF2-40B4-BE49-F238E27FC236}">
                <a16:creationId xmlns:a16="http://schemas.microsoft.com/office/drawing/2014/main" id="{14A8B221-E5CA-1DF4-1751-F8F21CB4909B}"/>
              </a:ext>
            </a:extLst>
          </p:cNvPr>
          <p:cNvSpPr txBox="1">
            <a:spLocks/>
          </p:cNvSpPr>
          <p:nvPr/>
        </p:nvSpPr>
        <p:spPr>
          <a:xfrm>
            <a:off x="1524000" y="2438400"/>
            <a:ext cx="9601200" cy="38862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s-ES" sz="2400" dirty="0">
                <a:solidFill>
                  <a:schemeClr val="tx1"/>
                </a:solidFill>
              </a:rPr>
              <a:t>Despertar de Tomás. El proceso de desvelamiento de la mentira que vive Tomás será la acción vertebradora de toda la obra. </a:t>
            </a:r>
          </a:p>
          <a:p>
            <a:pPr marL="0" indent="0" algn="just">
              <a:buFont typeface="Franklin Gothic Book" panose="020B0503020102020204" pitchFamily="34" charset="0"/>
              <a:buNone/>
            </a:pPr>
            <a:r>
              <a:rPr lang="es-ES" sz="2400" dirty="0">
                <a:solidFill>
                  <a:schemeClr val="tx1"/>
                </a:solidFill>
              </a:rPr>
              <a:t>Inicio </a:t>
            </a:r>
            <a:r>
              <a:rPr lang="es-ES" sz="2400" i="1" dirty="0">
                <a:solidFill>
                  <a:schemeClr val="tx1"/>
                </a:solidFill>
              </a:rPr>
              <a:t>in media res </a:t>
            </a:r>
            <a:r>
              <a:rPr lang="es-ES" sz="2400" dirty="0">
                <a:solidFill>
                  <a:schemeClr val="tx1"/>
                </a:solidFill>
              </a:rPr>
              <a:t>y final abierto. </a:t>
            </a:r>
          </a:p>
          <a:p>
            <a:pPr marL="0" indent="0" algn="just">
              <a:buFont typeface="Franklin Gothic Book" panose="020B0503020102020204" pitchFamily="34" charset="0"/>
              <a:buNone/>
            </a:pPr>
            <a:r>
              <a:rPr lang="es-ES" sz="2400" dirty="0">
                <a:solidFill>
                  <a:schemeClr val="tx1"/>
                </a:solidFill>
              </a:rPr>
              <a:t>Se trata de un drama de situación más que de acción. </a:t>
            </a:r>
          </a:p>
          <a:p>
            <a:pPr marL="0" indent="0" algn="just">
              <a:buFont typeface="Franklin Gothic Book" panose="020B0503020102020204" pitchFamily="34" charset="0"/>
              <a:buNone/>
            </a:pPr>
            <a:r>
              <a:rPr lang="es-ES" sz="2400" dirty="0">
                <a:solidFill>
                  <a:schemeClr val="tx1"/>
                </a:solidFill>
              </a:rPr>
              <a:t>La tensión dramática de la obra se concentra sobre todo en el último cuadro. </a:t>
            </a:r>
          </a:p>
          <a:p>
            <a:pPr marL="0" indent="0" algn="just">
              <a:buFont typeface="Franklin Gothic Book" panose="020B0503020102020204" pitchFamily="34" charset="0"/>
              <a:buNone/>
            </a:pPr>
            <a:endParaRPr lang="es-ES" dirty="0"/>
          </a:p>
          <a:p>
            <a:pPr marL="0" indent="0" algn="just">
              <a:buFont typeface="Franklin Gothic Book" panose="020B0503020102020204" pitchFamily="34" charset="0"/>
              <a:buNone/>
            </a:pPr>
            <a:endParaRPr lang="es-ES" dirty="0"/>
          </a:p>
          <a:p>
            <a:pPr marL="0" indent="0" algn="just">
              <a:buFont typeface="Franklin Gothic Book" panose="020B0503020102020204" pitchFamily="34" charset="0"/>
              <a:buNone/>
            </a:pPr>
            <a:endParaRPr lang="es-ES" dirty="0"/>
          </a:p>
        </p:txBody>
      </p:sp>
    </p:spTree>
    <p:extLst>
      <p:ext uri="{BB962C8B-B14F-4D97-AF65-F5344CB8AC3E}">
        <p14:creationId xmlns:p14="http://schemas.microsoft.com/office/powerpoint/2010/main" val="157830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465C6-5719-4228-9FAB-CD2B695233FD}"/>
              </a:ext>
            </a:extLst>
          </p:cNvPr>
          <p:cNvSpPr>
            <a:spLocks noGrp="1"/>
          </p:cNvSpPr>
          <p:nvPr>
            <p:ph type="title"/>
          </p:nvPr>
        </p:nvSpPr>
        <p:spPr/>
        <p:txBody>
          <a:bodyPr/>
          <a:lstStyle/>
          <a:p>
            <a:r>
              <a:rPr lang="es-ES" dirty="0"/>
              <a:t>4. Espacio</a:t>
            </a:r>
            <a:br>
              <a:rPr lang="es-ES" dirty="0"/>
            </a:br>
            <a:endParaRPr lang="es-ES" dirty="0"/>
          </a:p>
        </p:txBody>
      </p:sp>
      <p:sp>
        <p:nvSpPr>
          <p:cNvPr id="3" name="Marcador de contenido 2">
            <a:extLst>
              <a:ext uri="{FF2B5EF4-FFF2-40B4-BE49-F238E27FC236}">
                <a16:creationId xmlns:a16="http://schemas.microsoft.com/office/drawing/2014/main" id="{A223429F-CC40-DCCE-663B-23FABCF59593}"/>
              </a:ext>
            </a:extLst>
          </p:cNvPr>
          <p:cNvSpPr>
            <a:spLocks noGrp="1"/>
          </p:cNvSpPr>
          <p:nvPr>
            <p:ph idx="1"/>
          </p:nvPr>
        </p:nvSpPr>
        <p:spPr>
          <a:xfrm>
            <a:off x="1371600" y="2286000"/>
            <a:ext cx="9601200" cy="3886200"/>
          </a:xfrm>
        </p:spPr>
        <p:txBody>
          <a:bodyPr>
            <a:normAutofit/>
          </a:bodyPr>
          <a:lstStyle/>
          <a:p>
            <a:pPr marL="0" indent="0" algn="just">
              <a:buNone/>
            </a:pPr>
            <a:endParaRPr lang="es-ES" dirty="0"/>
          </a:p>
          <a:p>
            <a:pPr marL="0" indent="0" algn="just">
              <a:buNone/>
            </a:pPr>
            <a:endParaRPr lang="es-ES" dirty="0"/>
          </a:p>
          <a:p>
            <a:pPr marL="0" indent="0" algn="just">
              <a:buNone/>
            </a:pPr>
            <a:endParaRPr lang="es-ES" dirty="0"/>
          </a:p>
        </p:txBody>
      </p:sp>
      <p:sp>
        <p:nvSpPr>
          <p:cNvPr id="4" name="Marcador de contenido 2">
            <a:extLst>
              <a:ext uri="{FF2B5EF4-FFF2-40B4-BE49-F238E27FC236}">
                <a16:creationId xmlns:a16="http://schemas.microsoft.com/office/drawing/2014/main" id="{35720AAD-5C52-8F6C-7929-BB47BF767E6E}"/>
              </a:ext>
            </a:extLst>
          </p:cNvPr>
          <p:cNvSpPr txBox="1">
            <a:spLocks/>
          </p:cNvSpPr>
          <p:nvPr/>
        </p:nvSpPr>
        <p:spPr>
          <a:xfrm>
            <a:off x="1524000" y="2438400"/>
            <a:ext cx="9601200" cy="38862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s-ES" sz="2400" dirty="0">
                <a:solidFill>
                  <a:schemeClr val="tx1"/>
                </a:solidFill>
              </a:rPr>
              <a:t>Un único lugar que va cambiando a ojos de los espectadores: una celda. Este lugar va cambiando en la mente de Tomás y nosotros lo vamos descubriendo a través de él. Poco a poco la fundación se va transformando hasta desaparecer la cortina que oculta el servicio. </a:t>
            </a:r>
          </a:p>
          <a:p>
            <a:pPr marL="0" indent="0" algn="just">
              <a:buFont typeface="Franklin Gothic Book" panose="020B0503020102020204" pitchFamily="34" charset="0"/>
              <a:buNone/>
            </a:pPr>
            <a:r>
              <a:rPr lang="es-ES" sz="2400" dirty="0">
                <a:solidFill>
                  <a:schemeClr val="tx1"/>
                </a:solidFill>
              </a:rPr>
              <a:t>La </a:t>
            </a:r>
            <a:r>
              <a:rPr lang="es-ES" sz="2400" b="1" dirty="0">
                <a:solidFill>
                  <a:schemeClr val="tx1"/>
                </a:solidFill>
              </a:rPr>
              <a:t>iluminación</a:t>
            </a:r>
            <a:r>
              <a:rPr lang="es-ES" sz="2400" dirty="0">
                <a:solidFill>
                  <a:schemeClr val="tx1"/>
                </a:solidFill>
              </a:rPr>
              <a:t> –con un alto poder significativo- está al servicio del progresivo desenmascaramiento de la fundación. La luz funciona como una proyección de la mente de Tomás. A medida que su alucinación va esclareciéndose, la luz como metáfora de la verdad ilumina de forma más clara y cruda aquello a lo que Tomás ya ha quitado el velo. </a:t>
            </a:r>
          </a:p>
          <a:p>
            <a:pPr marL="0" indent="0" algn="just">
              <a:buFont typeface="Franklin Gothic Book" panose="020B0503020102020204" pitchFamily="34" charset="0"/>
              <a:buNone/>
            </a:pPr>
            <a:endParaRPr lang="es-ES" sz="2400" dirty="0">
              <a:solidFill>
                <a:schemeClr val="tx1"/>
              </a:solidFill>
            </a:endParaRPr>
          </a:p>
          <a:p>
            <a:pPr marL="0" indent="0" algn="just">
              <a:buFont typeface="Franklin Gothic Book" panose="020B0503020102020204" pitchFamily="34" charset="0"/>
              <a:buNone/>
            </a:pPr>
            <a:endParaRPr lang="es-ES" dirty="0"/>
          </a:p>
          <a:p>
            <a:pPr marL="0" indent="0" algn="just">
              <a:buFont typeface="Franklin Gothic Book" panose="020B0503020102020204" pitchFamily="34" charset="0"/>
              <a:buNone/>
            </a:pPr>
            <a:endParaRPr lang="es-ES" dirty="0"/>
          </a:p>
          <a:p>
            <a:pPr marL="0" indent="0" algn="just">
              <a:buFont typeface="Franklin Gothic Book" panose="020B0503020102020204" pitchFamily="34" charset="0"/>
              <a:buNone/>
            </a:pPr>
            <a:endParaRPr lang="es-ES" dirty="0"/>
          </a:p>
        </p:txBody>
      </p:sp>
    </p:spTree>
    <p:extLst>
      <p:ext uri="{BB962C8B-B14F-4D97-AF65-F5344CB8AC3E}">
        <p14:creationId xmlns:p14="http://schemas.microsoft.com/office/powerpoint/2010/main" val="20857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465C6-5719-4228-9FAB-CD2B695233FD}"/>
              </a:ext>
            </a:extLst>
          </p:cNvPr>
          <p:cNvSpPr>
            <a:spLocks noGrp="1"/>
          </p:cNvSpPr>
          <p:nvPr>
            <p:ph type="title"/>
          </p:nvPr>
        </p:nvSpPr>
        <p:spPr/>
        <p:txBody>
          <a:bodyPr/>
          <a:lstStyle/>
          <a:p>
            <a:r>
              <a:rPr lang="es-ES" dirty="0"/>
              <a:t>4. Tiempo</a:t>
            </a:r>
            <a:br>
              <a:rPr lang="es-ES" dirty="0"/>
            </a:br>
            <a:endParaRPr lang="es-ES" dirty="0"/>
          </a:p>
        </p:txBody>
      </p:sp>
      <p:sp>
        <p:nvSpPr>
          <p:cNvPr id="3" name="Marcador de contenido 2">
            <a:extLst>
              <a:ext uri="{FF2B5EF4-FFF2-40B4-BE49-F238E27FC236}">
                <a16:creationId xmlns:a16="http://schemas.microsoft.com/office/drawing/2014/main" id="{A223429F-CC40-DCCE-663B-23FABCF59593}"/>
              </a:ext>
            </a:extLst>
          </p:cNvPr>
          <p:cNvSpPr>
            <a:spLocks noGrp="1"/>
          </p:cNvSpPr>
          <p:nvPr>
            <p:ph idx="1"/>
          </p:nvPr>
        </p:nvSpPr>
        <p:spPr>
          <a:xfrm>
            <a:off x="1371600" y="2286000"/>
            <a:ext cx="9601200" cy="3886200"/>
          </a:xfrm>
        </p:spPr>
        <p:txBody>
          <a:bodyPr>
            <a:normAutofit/>
          </a:bodyPr>
          <a:lstStyle/>
          <a:p>
            <a:pPr marL="0" indent="0" algn="just">
              <a:buNone/>
            </a:pPr>
            <a:endParaRPr lang="es-ES" dirty="0"/>
          </a:p>
          <a:p>
            <a:pPr marL="0" indent="0" algn="just">
              <a:buNone/>
            </a:pPr>
            <a:endParaRPr lang="es-ES" dirty="0"/>
          </a:p>
          <a:p>
            <a:pPr marL="0" indent="0" algn="just">
              <a:buNone/>
            </a:pPr>
            <a:endParaRPr lang="es-ES" dirty="0"/>
          </a:p>
        </p:txBody>
      </p:sp>
      <p:sp>
        <p:nvSpPr>
          <p:cNvPr id="4" name="Marcador de contenido 2">
            <a:extLst>
              <a:ext uri="{FF2B5EF4-FFF2-40B4-BE49-F238E27FC236}">
                <a16:creationId xmlns:a16="http://schemas.microsoft.com/office/drawing/2014/main" id="{B93D4D43-1FDA-16D0-8A8E-70950ADC0012}"/>
              </a:ext>
            </a:extLst>
          </p:cNvPr>
          <p:cNvSpPr txBox="1">
            <a:spLocks/>
          </p:cNvSpPr>
          <p:nvPr/>
        </p:nvSpPr>
        <p:spPr>
          <a:xfrm>
            <a:off x="1524000" y="2438400"/>
            <a:ext cx="9601200" cy="38862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s-ES" sz="2400" b="1" dirty="0">
                <a:solidFill>
                  <a:schemeClr val="tx1"/>
                </a:solidFill>
              </a:rPr>
              <a:t>Imprecisión temporal. </a:t>
            </a:r>
            <a:r>
              <a:rPr lang="es-ES" sz="2400" dirty="0">
                <a:solidFill>
                  <a:schemeClr val="tx1"/>
                </a:solidFill>
              </a:rPr>
              <a:t>No hay indicaciones temporales exactas: cuatro días aproximadamente. Los necesarios para entender la transformación de Tomás. </a:t>
            </a:r>
          </a:p>
          <a:p>
            <a:pPr algn="just">
              <a:buFont typeface="Wingdings" pitchFamily="2" charset="2"/>
              <a:buChar char="§"/>
            </a:pPr>
            <a:r>
              <a:rPr lang="es-ES" sz="2400" dirty="0">
                <a:solidFill>
                  <a:schemeClr val="tx1"/>
                </a:solidFill>
              </a:rPr>
              <a:t>Cuadro I: Mañana, antes de comer.</a:t>
            </a:r>
          </a:p>
          <a:p>
            <a:pPr algn="just">
              <a:buFont typeface="Wingdings" pitchFamily="2" charset="2"/>
              <a:buChar char="§"/>
            </a:pPr>
            <a:r>
              <a:rPr lang="es-ES" sz="2400" dirty="0">
                <a:solidFill>
                  <a:schemeClr val="tx1"/>
                </a:solidFill>
              </a:rPr>
              <a:t>Cuadro II: Tarde, después de comer.</a:t>
            </a:r>
          </a:p>
          <a:p>
            <a:pPr algn="just">
              <a:buFont typeface="Wingdings" pitchFamily="2" charset="2"/>
              <a:buChar char="§"/>
            </a:pPr>
            <a:r>
              <a:rPr lang="es-ES" sz="2400" dirty="0">
                <a:solidFill>
                  <a:schemeClr val="tx1"/>
                </a:solidFill>
              </a:rPr>
              <a:t>Cuadro III: Tres días después, tras la cena. </a:t>
            </a:r>
          </a:p>
          <a:p>
            <a:pPr algn="just">
              <a:buFont typeface="Wingdings" pitchFamily="2" charset="2"/>
              <a:buChar char="§"/>
            </a:pPr>
            <a:r>
              <a:rPr lang="es-ES" sz="2400" dirty="0">
                <a:solidFill>
                  <a:schemeClr val="tx1"/>
                </a:solidFill>
              </a:rPr>
              <a:t>Cuadro IV: ¿? Quizá solo ha pasado un día.</a:t>
            </a:r>
          </a:p>
          <a:p>
            <a:pPr marL="0" indent="0" algn="just">
              <a:buNone/>
            </a:pPr>
            <a:r>
              <a:rPr lang="es-ES" sz="2400" dirty="0">
                <a:solidFill>
                  <a:schemeClr val="tx1"/>
                </a:solidFill>
              </a:rPr>
              <a:t>Esta atemporalidad contribuye a la universalidad de la obra. </a:t>
            </a:r>
          </a:p>
          <a:p>
            <a:pPr marL="0" indent="0" algn="just">
              <a:buFont typeface="Franklin Gothic Book" panose="020B0503020102020204" pitchFamily="34" charset="0"/>
              <a:buNone/>
            </a:pPr>
            <a:endParaRPr lang="es-ES" sz="2400" dirty="0">
              <a:solidFill>
                <a:schemeClr val="tx1"/>
              </a:solidFill>
            </a:endParaRPr>
          </a:p>
          <a:p>
            <a:pPr marL="0" indent="0" algn="just">
              <a:buFont typeface="Franklin Gothic Book" panose="020B0503020102020204" pitchFamily="34" charset="0"/>
              <a:buNone/>
            </a:pPr>
            <a:endParaRPr lang="es-ES" sz="2400" dirty="0">
              <a:solidFill>
                <a:schemeClr val="tx1"/>
              </a:solidFill>
            </a:endParaRPr>
          </a:p>
          <a:p>
            <a:pPr marL="0" indent="0" algn="just">
              <a:buFont typeface="Franklin Gothic Book" panose="020B0503020102020204" pitchFamily="34" charset="0"/>
              <a:buNone/>
            </a:pPr>
            <a:endParaRPr lang="es-ES" dirty="0"/>
          </a:p>
          <a:p>
            <a:pPr marL="0" indent="0" algn="just">
              <a:buFont typeface="Franklin Gothic Book" panose="020B0503020102020204" pitchFamily="34" charset="0"/>
              <a:buNone/>
            </a:pPr>
            <a:endParaRPr lang="es-ES" dirty="0"/>
          </a:p>
          <a:p>
            <a:pPr marL="0" indent="0" algn="just">
              <a:buFont typeface="Franklin Gothic Book" panose="020B0503020102020204" pitchFamily="34" charset="0"/>
              <a:buNone/>
            </a:pPr>
            <a:endParaRPr lang="es-ES" dirty="0"/>
          </a:p>
        </p:txBody>
      </p:sp>
    </p:spTree>
    <p:extLst>
      <p:ext uri="{BB962C8B-B14F-4D97-AF65-F5344CB8AC3E}">
        <p14:creationId xmlns:p14="http://schemas.microsoft.com/office/powerpoint/2010/main" val="126045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B1C1-9B05-7320-7C62-D3248E305833}"/>
              </a:ext>
            </a:extLst>
          </p:cNvPr>
          <p:cNvSpPr>
            <a:spLocks noGrp="1"/>
          </p:cNvSpPr>
          <p:nvPr>
            <p:ph type="title"/>
          </p:nvPr>
        </p:nvSpPr>
        <p:spPr/>
        <p:txBody>
          <a:bodyPr/>
          <a:lstStyle/>
          <a:p>
            <a:r>
              <a:rPr lang="es-ES" dirty="0"/>
              <a:t>5. Técnicas y recursos dramáticos.</a:t>
            </a:r>
            <a:br>
              <a:rPr lang="es-ES" dirty="0"/>
            </a:br>
            <a:endParaRPr lang="es-ES" dirty="0"/>
          </a:p>
        </p:txBody>
      </p:sp>
      <p:sp>
        <p:nvSpPr>
          <p:cNvPr id="3" name="Marcador de contenido 2">
            <a:extLst>
              <a:ext uri="{FF2B5EF4-FFF2-40B4-BE49-F238E27FC236}">
                <a16:creationId xmlns:a16="http://schemas.microsoft.com/office/drawing/2014/main" id="{4DF4CBAF-0862-0265-2E3C-5533E992739D}"/>
              </a:ext>
            </a:extLst>
          </p:cNvPr>
          <p:cNvSpPr>
            <a:spLocks noGrp="1"/>
          </p:cNvSpPr>
          <p:nvPr>
            <p:ph idx="1"/>
          </p:nvPr>
        </p:nvSpPr>
        <p:spPr>
          <a:xfrm>
            <a:off x="1371599" y="2040835"/>
            <a:ext cx="10144539" cy="4280452"/>
          </a:xfrm>
        </p:spPr>
        <p:txBody>
          <a:bodyPr>
            <a:normAutofit/>
          </a:bodyPr>
          <a:lstStyle/>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 acotaciones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Efecto de inmersión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Fábula en dos partes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Técnica del suspense</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2400" dirty="0"/>
          </a:p>
        </p:txBody>
      </p:sp>
    </p:spTree>
    <p:extLst>
      <p:ext uri="{BB962C8B-B14F-4D97-AF65-F5344CB8AC3E}">
        <p14:creationId xmlns:p14="http://schemas.microsoft.com/office/powerpoint/2010/main" val="423988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B1C1-9B05-7320-7C62-D3248E305833}"/>
              </a:ext>
            </a:extLst>
          </p:cNvPr>
          <p:cNvSpPr>
            <a:spLocks noGrp="1"/>
          </p:cNvSpPr>
          <p:nvPr>
            <p:ph type="title"/>
          </p:nvPr>
        </p:nvSpPr>
        <p:spPr/>
        <p:txBody>
          <a:bodyPr/>
          <a:lstStyle/>
          <a:p>
            <a:r>
              <a:rPr lang="es-ES" dirty="0"/>
              <a:t>5. Técnicas y recursos dramáticos.</a:t>
            </a:r>
            <a:br>
              <a:rPr lang="es-ES" dirty="0"/>
            </a:br>
            <a:endParaRPr lang="es-ES" dirty="0"/>
          </a:p>
        </p:txBody>
      </p:sp>
      <p:sp>
        <p:nvSpPr>
          <p:cNvPr id="3" name="Marcador de contenido 2">
            <a:extLst>
              <a:ext uri="{FF2B5EF4-FFF2-40B4-BE49-F238E27FC236}">
                <a16:creationId xmlns:a16="http://schemas.microsoft.com/office/drawing/2014/main" id="{4DF4CBAF-0862-0265-2E3C-5533E992739D}"/>
              </a:ext>
            </a:extLst>
          </p:cNvPr>
          <p:cNvSpPr>
            <a:spLocks noGrp="1"/>
          </p:cNvSpPr>
          <p:nvPr>
            <p:ph idx="1"/>
          </p:nvPr>
        </p:nvSpPr>
        <p:spPr>
          <a:xfrm>
            <a:off x="1371599" y="2040835"/>
            <a:ext cx="10144539" cy="4280452"/>
          </a:xfrm>
        </p:spPr>
        <p:txBody>
          <a:bodyPr>
            <a:normAutofit fontScale="92500" lnSpcReduction="20000"/>
          </a:bodyPr>
          <a:lstStyle/>
          <a:p>
            <a:pPr marL="342900" lvl="0" indent="-342900" algn="just">
              <a:spcBef>
                <a:spcPts val="600"/>
              </a:spcBef>
              <a:spcAft>
                <a:spcPts val="600"/>
              </a:spcAft>
              <a:buFont typeface="Wingdings" pitchFamily="2" charset="2"/>
              <a:buChar char=""/>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acotaciones</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resultan un elemento clave en el teatro de Buero pues las suyas son obras destinadas a la puesta en escena más que a la lectura.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 acotaciones más extensas se encuentran al inicio de cada una de las dos partes de La Fundación. La primera, que abarca más de dos páginas, describe meticulosamente el escenario irreal de la Fundación. Mientras que las de la segunda parte, especialmente en las del segundo cuadro, se describe nítidamente el escenario de la cárcel. Así pues, las acotaciones proporcionan información sobre: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espacio.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música</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ya que la obra comienza y acaba con Guillermo Tell de Rossini..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pintura</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que tiene como finalidad sugerir al espectador que algo raro está sucediendo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luz</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irisada al principio y nítida, hasta llegar a resultar cruda, cuando se descubre la 	realidad de la cárcel.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descripción de los personajes y su vestimenta.</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Movimientos, gestos y tono de voz</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los actores, en acotaciones, muy breves, 	intercaladas en medio de los diálogos.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73496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B1C1-9B05-7320-7C62-D3248E305833}"/>
              </a:ext>
            </a:extLst>
          </p:cNvPr>
          <p:cNvSpPr>
            <a:spLocks noGrp="1"/>
          </p:cNvSpPr>
          <p:nvPr>
            <p:ph type="title"/>
          </p:nvPr>
        </p:nvSpPr>
        <p:spPr/>
        <p:txBody>
          <a:bodyPr/>
          <a:lstStyle/>
          <a:p>
            <a:r>
              <a:rPr lang="es-ES" dirty="0"/>
              <a:t>5. Técnicas y recursos dramáticos.</a:t>
            </a:r>
            <a:br>
              <a:rPr lang="es-ES" dirty="0"/>
            </a:br>
            <a:endParaRPr lang="es-ES" dirty="0"/>
          </a:p>
        </p:txBody>
      </p:sp>
      <p:sp>
        <p:nvSpPr>
          <p:cNvPr id="3" name="Marcador de contenido 2">
            <a:extLst>
              <a:ext uri="{FF2B5EF4-FFF2-40B4-BE49-F238E27FC236}">
                <a16:creationId xmlns:a16="http://schemas.microsoft.com/office/drawing/2014/main" id="{4DF4CBAF-0862-0265-2E3C-5533E992739D}"/>
              </a:ext>
            </a:extLst>
          </p:cNvPr>
          <p:cNvSpPr>
            <a:spLocks noGrp="1"/>
          </p:cNvSpPr>
          <p:nvPr>
            <p:ph idx="1"/>
          </p:nvPr>
        </p:nvSpPr>
        <p:spPr>
          <a:xfrm>
            <a:off x="1371599" y="2040835"/>
            <a:ext cx="10144539" cy="4625008"/>
          </a:xfrm>
        </p:spPr>
        <p:txBody>
          <a:bodyPr>
            <a:normAutofit/>
          </a:bodyPr>
          <a:lstStyle/>
          <a:p>
            <a:pPr marL="342900" lvl="0" indent="-342900" algn="just">
              <a:spcBef>
                <a:spcPts val="600"/>
              </a:spcBef>
              <a:spcAft>
                <a:spcPts val="600"/>
              </a:spcAft>
              <a:buFont typeface="Wingdings" pitchFamily="2" charset="2"/>
              <a:buChar char=""/>
            </a:pP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llamado </a:t>
            </a: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efecto de inmersión</a:t>
            </a: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consiste en identificar al espectador con el punto de vista del protagonista loco, a pesar de que no lo sepamos hasta muy avanzada la obra.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Podríamos decir que el espectador es “engañado” por el autor ya que el público ve lo que ve Tomás, y sólo descubre la realidad a medida que éste la descubre; sólo al final del cuadro primero de la segunda parte el escenario se presenta como lo que de veras es: la celda de una cárcel. A partir de este momento, el espectador descubre que su percepción de lo que estaba ocurriendo en el escenario era tan falsa como la del protagonista: también ha creído que era “real” algo ficticio.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400" dirty="0"/>
          </a:p>
        </p:txBody>
      </p:sp>
    </p:spTree>
    <p:extLst>
      <p:ext uri="{BB962C8B-B14F-4D97-AF65-F5344CB8AC3E}">
        <p14:creationId xmlns:p14="http://schemas.microsoft.com/office/powerpoint/2010/main" val="388946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B1C1-9B05-7320-7C62-D3248E305833}"/>
              </a:ext>
            </a:extLst>
          </p:cNvPr>
          <p:cNvSpPr>
            <a:spLocks noGrp="1"/>
          </p:cNvSpPr>
          <p:nvPr>
            <p:ph type="title"/>
          </p:nvPr>
        </p:nvSpPr>
        <p:spPr/>
        <p:txBody>
          <a:bodyPr/>
          <a:lstStyle/>
          <a:p>
            <a:r>
              <a:rPr lang="es-ES" dirty="0"/>
              <a:t>5. Técnicas y recursos dramáticos.</a:t>
            </a:r>
            <a:br>
              <a:rPr lang="es-ES" dirty="0"/>
            </a:br>
            <a:endParaRPr lang="es-ES" dirty="0"/>
          </a:p>
        </p:txBody>
      </p:sp>
      <p:sp>
        <p:nvSpPr>
          <p:cNvPr id="3" name="Marcador de contenido 2">
            <a:extLst>
              <a:ext uri="{FF2B5EF4-FFF2-40B4-BE49-F238E27FC236}">
                <a16:creationId xmlns:a16="http://schemas.microsoft.com/office/drawing/2014/main" id="{4DF4CBAF-0862-0265-2E3C-5533E992739D}"/>
              </a:ext>
            </a:extLst>
          </p:cNvPr>
          <p:cNvSpPr>
            <a:spLocks noGrp="1"/>
          </p:cNvSpPr>
          <p:nvPr>
            <p:ph idx="1"/>
          </p:nvPr>
        </p:nvSpPr>
        <p:spPr>
          <a:xfrm>
            <a:off x="1371599" y="2040835"/>
            <a:ext cx="10144539" cy="4625008"/>
          </a:xfrm>
        </p:spPr>
        <p:txBody>
          <a:bodyPr>
            <a:normAutofit/>
          </a:bodyPr>
          <a:lstStyle/>
          <a:p>
            <a:pPr marL="342900" lvl="0" indent="-342900" algn="just">
              <a:spcBef>
                <a:spcPts val="600"/>
              </a:spcBef>
              <a:spcAft>
                <a:spcPts val="600"/>
              </a:spcAft>
              <a:buFont typeface="Wingdings" pitchFamily="2" charset="2"/>
              <a:buChar char=""/>
            </a:pP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Fábula en dos partes</a:t>
            </a:r>
            <a:r>
              <a:rPr lang="es-E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 desprende una enseñanza moral.</a:t>
            </a:r>
          </a:p>
          <a:p>
            <a:pPr marL="342900" lvl="0" indent="-342900" algn="just">
              <a:spcBef>
                <a:spcPts val="600"/>
              </a:spcBef>
              <a:spcAft>
                <a:spcPts val="600"/>
              </a:spcAft>
              <a:buFont typeface="Wingdings" pitchFamily="2" charset="2"/>
              <a:buChar char=""/>
            </a:pPr>
            <a:r>
              <a:rPr lang="es-ES"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Técnica del suspense. </a:t>
            </a:r>
            <a:r>
              <a:rPr lang="es-ES"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Final abierto: ¿muertos o con la posibilidad de escapar?</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46518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05585-28D2-835B-3353-CBCFCFEDC745}"/>
              </a:ext>
            </a:extLst>
          </p:cNvPr>
          <p:cNvSpPr>
            <a:spLocks noGrp="1"/>
          </p:cNvSpPr>
          <p:nvPr>
            <p:ph type="title"/>
          </p:nvPr>
        </p:nvSpPr>
        <p:spPr/>
        <p:txBody>
          <a:bodyPr/>
          <a:lstStyle/>
          <a:p>
            <a:r>
              <a:rPr lang="es-ES" dirty="0"/>
              <a:t>ÍNDICE</a:t>
            </a:r>
          </a:p>
        </p:txBody>
      </p:sp>
      <p:sp>
        <p:nvSpPr>
          <p:cNvPr id="3" name="Marcador de contenido 2">
            <a:extLst>
              <a:ext uri="{FF2B5EF4-FFF2-40B4-BE49-F238E27FC236}">
                <a16:creationId xmlns:a16="http://schemas.microsoft.com/office/drawing/2014/main" id="{FCA3341E-CB02-4A82-327F-0B88C9C4CEBA}"/>
              </a:ext>
            </a:extLst>
          </p:cNvPr>
          <p:cNvSpPr>
            <a:spLocks noGrp="1"/>
          </p:cNvSpPr>
          <p:nvPr>
            <p:ph idx="1"/>
          </p:nvPr>
        </p:nvSpPr>
        <p:spPr/>
        <p:txBody>
          <a:bodyPr/>
          <a:lstStyle/>
          <a:p>
            <a:pPr marL="457200" indent="-457200">
              <a:buFont typeface="+mj-lt"/>
              <a:buAutoNum type="arabicPeriod"/>
            </a:pPr>
            <a:r>
              <a:rPr lang="es-ES" dirty="0"/>
              <a:t>Biografía y elementos autobiográficos en </a:t>
            </a:r>
            <a:r>
              <a:rPr lang="es-ES" i="1" dirty="0"/>
              <a:t>La Fundación</a:t>
            </a:r>
            <a:r>
              <a:rPr lang="es-ES" dirty="0"/>
              <a:t>.</a:t>
            </a:r>
          </a:p>
          <a:p>
            <a:pPr marL="457200" indent="-457200">
              <a:buFont typeface="+mj-lt"/>
              <a:buAutoNum type="arabicPeriod"/>
            </a:pPr>
            <a:r>
              <a:rPr lang="es-ES" dirty="0"/>
              <a:t>Temas.</a:t>
            </a:r>
          </a:p>
          <a:p>
            <a:pPr marL="457200" indent="-457200">
              <a:buFont typeface="+mj-lt"/>
              <a:buAutoNum type="arabicPeriod"/>
            </a:pPr>
            <a:r>
              <a:rPr lang="es-ES" dirty="0"/>
              <a:t>Estructura.</a:t>
            </a:r>
          </a:p>
          <a:p>
            <a:pPr marL="457200" indent="-457200">
              <a:buFont typeface="+mj-lt"/>
              <a:buAutoNum type="arabicPeriod"/>
            </a:pPr>
            <a:r>
              <a:rPr lang="es-ES" dirty="0"/>
              <a:t>Acción, espacio y tiempo.</a:t>
            </a:r>
          </a:p>
          <a:p>
            <a:pPr marL="457200" indent="-457200">
              <a:buFont typeface="+mj-lt"/>
              <a:buAutoNum type="arabicPeriod"/>
            </a:pPr>
            <a:r>
              <a:rPr lang="es-ES" dirty="0"/>
              <a:t>Técnicas y recursos dramáticos.</a:t>
            </a:r>
          </a:p>
          <a:p>
            <a:pPr marL="457200" indent="-457200">
              <a:buFont typeface="+mj-lt"/>
              <a:buAutoNum type="arabicPeriod"/>
            </a:pPr>
            <a:r>
              <a:rPr lang="es-ES" dirty="0"/>
              <a:t>Personajes.</a:t>
            </a:r>
          </a:p>
          <a:p>
            <a:pPr marL="457200" indent="-457200">
              <a:buFont typeface="+mj-lt"/>
              <a:buAutoNum type="arabicPeriod"/>
            </a:pPr>
            <a:r>
              <a:rPr lang="es-ES" dirty="0"/>
              <a:t>Símbolos.</a:t>
            </a:r>
          </a:p>
        </p:txBody>
      </p:sp>
    </p:spTree>
    <p:extLst>
      <p:ext uri="{BB962C8B-B14F-4D97-AF65-F5344CB8AC3E}">
        <p14:creationId xmlns:p14="http://schemas.microsoft.com/office/powerpoint/2010/main" val="39330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FF3EA-D089-66FD-EE94-53BBF50810D6}"/>
              </a:ext>
            </a:extLst>
          </p:cNvPr>
          <p:cNvSpPr>
            <a:spLocks noGrp="1"/>
          </p:cNvSpPr>
          <p:nvPr>
            <p:ph type="title"/>
          </p:nvPr>
        </p:nvSpPr>
        <p:spPr/>
        <p:txBody>
          <a:bodyPr/>
          <a:lstStyle/>
          <a:p>
            <a:r>
              <a:rPr lang="es-ES" dirty="0"/>
              <a:t>6. Personajes</a:t>
            </a:r>
            <a:br>
              <a:rPr lang="es-ES" dirty="0"/>
            </a:br>
            <a:endParaRPr lang="es-ES" dirty="0"/>
          </a:p>
        </p:txBody>
      </p:sp>
      <p:sp>
        <p:nvSpPr>
          <p:cNvPr id="3" name="Marcador de contenido 2">
            <a:extLst>
              <a:ext uri="{FF2B5EF4-FFF2-40B4-BE49-F238E27FC236}">
                <a16:creationId xmlns:a16="http://schemas.microsoft.com/office/drawing/2014/main" id="{4AEC80AE-5CF3-0D28-8E15-AFF1C6C731F0}"/>
              </a:ext>
            </a:extLst>
          </p:cNvPr>
          <p:cNvSpPr>
            <a:spLocks noGrp="1"/>
          </p:cNvSpPr>
          <p:nvPr>
            <p:ph idx="1"/>
          </p:nvPr>
        </p:nvSpPr>
        <p:spPr>
          <a:xfrm>
            <a:off x="1371600" y="1696278"/>
            <a:ext cx="10197548" cy="4475922"/>
          </a:xfrm>
        </p:spPr>
        <p:txBody>
          <a:bodyPr>
            <a:noAutofit/>
          </a:bodyPr>
          <a:lstStyle/>
          <a:p>
            <a:pPr marL="342900" lvl="0" indent="-342900" algn="just">
              <a:spcBef>
                <a:spcPts val="600"/>
              </a:spcBef>
              <a:spcAft>
                <a:spcPts val="600"/>
              </a:spcAft>
              <a:buFont typeface="Symbol" pitchFamily="2" charset="2"/>
              <a:buChar char=""/>
            </a:pPr>
            <a:r>
              <a:rPr lang="es-E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TOMÁS</a:t>
            </a:r>
            <a:r>
              <a:rPr lang="es-E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es quien soporta todo el peso de la obra y gracias a él los lectores o los espectadores conocen el significado pleno del drama. Tomás nunca abandona la escena.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Tomás de la primera parte es un personaje contemplativo. Representa al intelectual no comprometido, ajeno al mundo que lo rodea. Abrumado por la culpa, se ha creado un mundo fantástico del que ha desaparecido el hambre, el sufrimiento y la condena a muerte; cree residir en una moderna fundación, becado junto a sus compañeros para desarrollar investigaciones o, en su caso, escribir una novela. Se muestra amable con sus compañeros y agradecido con esa sociedad irreal.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Poco a poco, y nosotros con él, irá percibiendo la dolorosa realidad y recupera el juicio por completo, hasta convertirse en un personaje activo al final de la obra. El factor clave para la curación de Tomás es el mismo que había provocado su locura: el dolor. Si el sufrimiento causado por la tortura lo había conducido a la delación de sus compañeros, los remordimientos y la locura; ahora el trauma causado por las sucesivas muertes de sus compañeros hará que recobre la lucidez.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372389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FF3EA-D089-66FD-EE94-53BBF50810D6}"/>
              </a:ext>
            </a:extLst>
          </p:cNvPr>
          <p:cNvSpPr>
            <a:spLocks noGrp="1"/>
          </p:cNvSpPr>
          <p:nvPr>
            <p:ph type="title"/>
          </p:nvPr>
        </p:nvSpPr>
        <p:spPr/>
        <p:txBody>
          <a:bodyPr/>
          <a:lstStyle/>
          <a:p>
            <a:r>
              <a:rPr lang="es-ES" dirty="0"/>
              <a:t>6. Personajes</a:t>
            </a:r>
            <a:br>
              <a:rPr lang="es-ES" dirty="0"/>
            </a:br>
            <a:endParaRPr lang="es-ES" dirty="0"/>
          </a:p>
        </p:txBody>
      </p:sp>
      <p:sp>
        <p:nvSpPr>
          <p:cNvPr id="3" name="Marcador de contenido 2">
            <a:extLst>
              <a:ext uri="{FF2B5EF4-FFF2-40B4-BE49-F238E27FC236}">
                <a16:creationId xmlns:a16="http://schemas.microsoft.com/office/drawing/2014/main" id="{4AEC80AE-5CF3-0D28-8E15-AFF1C6C731F0}"/>
              </a:ext>
            </a:extLst>
          </p:cNvPr>
          <p:cNvSpPr>
            <a:spLocks noGrp="1"/>
          </p:cNvSpPr>
          <p:nvPr>
            <p:ph idx="1"/>
          </p:nvPr>
        </p:nvSpPr>
        <p:spPr>
          <a:xfrm>
            <a:off x="1371600" y="1696278"/>
            <a:ext cx="10197548" cy="4475922"/>
          </a:xfrm>
        </p:spPr>
        <p:txBody>
          <a:bodyPr>
            <a:normAutofit fontScale="92500" lnSpcReduction="20000"/>
          </a:bodyPr>
          <a:lstStyle/>
          <a:p>
            <a:pPr marL="342900" lvl="0" indent="-342900" algn="just">
              <a:spcBef>
                <a:spcPts val="600"/>
              </a:spcBef>
              <a:spcAft>
                <a:spcPts val="600"/>
              </a:spcAft>
              <a:buFont typeface="Symbol" pitchFamily="2" charset="2"/>
              <a:buChar char=""/>
            </a:pP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ASEL</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(ingeniero) es uno de los personajes más complejos del teatro de Buero. Es el líder del grupo. R</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azonador y práctico, concibe un sueño de futuro, la esperanza de un mundo mejor que debe ser buscado en el presente. No se rinde y piensa siempre que existe un remedio. Su fuerza procede del conocimiento de su debilidad y de la de sus compañeros. </a:t>
            </a:r>
            <a:r>
              <a:rPr lang="es-ES" sz="1800" dirty="0">
                <a:effectLst/>
                <a:latin typeface="Calibri" panose="020F0502020204030204" pitchFamily="34" charset="0"/>
                <a:ea typeface="Calibri" panose="020F0502020204030204" pitchFamily="34" charset="0"/>
                <a:cs typeface="Times New Roman" panose="02020603050405020304" pitchFamily="18" charset="0"/>
              </a:rPr>
              <a:t>Él ha tenido la idea de darle la razón en su locura a Tomás para que se cure. </a:t>
            </a:r>
          </a:p>
          <a:p>
            <a:pPr marL="342900" lvl="0" indent="-342900" algn="just">
              <a:spcBef>
                <a:spcPts val="600"/>
              </a:spcBef>
              <a:spcAft>
                <a:spcPts val="600"/>
              </a:spcAft>
              <a:buFont typeface="Symbol" pitchFamily="2" charset="2"/>
              <a:buChar char=""/>
            </a:pP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TULIO</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(científico) es, en un principio, colérico, caracterizado por su hosquedad e intransigencia. Pero todo queda compensado por su personalidad soñadora. Tulio se nos presenta con una primera impresión engañosa, ya que al principio se muestra reacio a seguirle la corriente a Tomás, pero acaba siendo el que en mayor grado se identifica con él al final de la historia, por lo que, dada su humanidad, su ejecución resulta más dolorosa.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itchFamily="2" charset="2"/>
              <a:buChar char=""/>
            </a:pP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MAX</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(contable) está caracterizado por su bajeza moral ya que se entrega a fáciles compensaciones a cambio de una traición.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itchFamily="2" charset="2"/>
              <a:buChar char=""/>
            </a:pP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LINO </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(tornero), apático en un principio, hombre de acción más tarde; es el que mata a Max en un acto de violencia gratuita censurado por el protagonista.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itchFamily="2" charset="2"/>
              <a:buChar char=""/>
            </a:pP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BERTA</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es un personaje atípico, fruto de la imaginación de Tomás. El verdadero sentido de los diálogos de Tomás y Berta no puede ser entendido por el público hasta el final de la obra. Se trata de un desdoblamiento de la personalidad de éste, un reflejo subconsciente que experimenta los primeros atisbos de la realidad.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169027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14428-972E-F120-75EC-13E9236E4C95}"/>
              </a:ext>
            </a:extLst>
          </p:cNvPr>
          <p:cNvSpPr>
            <a:spLocks noGrp="1"/>
          </p:cNvSpPr>
          <p:nvPr>
            <p:ph type="title"/>
          </p:nvPr>
        </p:nvSpPr>
        <p:spPr/>
        <p:txBody>
          <a:bodyPr/>
          <a:lstStyle/>
          <a:p>
            <a:r>
              <a:rPr lang="es-ES" dirty="0"/>
              <a:t>7. Símbolos</a:t>
            </a:r>
            <a:br>
              <a:rPr lang="es-ES" dirty="0"/>
            </a:br>
            <a:endParaRPr lang="es-ES" dirty="0"/>
          </a:p>
        </p:txBody>
      </p:sp>
      <p:sp>
        <p:nvSpPr>
          <p:cNvPr id="3" name="Marcador de contenido 2">
            <a:extLst>
              <a:ext uri="{FF2B5EF4-FFF2-40B4-BE49-F238E27FC236}">
                <a16:creationId xmlns:a16="http://schemas.microsoft.com/office/drawing/2014/main" id="{829D64E3-8D84-52A0-A591-17823D139878}"/>
              </a:ext>
            </a:extLst>
          </p:cNvPr>
          <p:cNvSpPr>
            <a:spLocks noGrp="1"/>
          </p:cNvSpPr>
          <p:nvPr>
            <p:ph idx="1"/>
          </p:nvPr>
        </p:nvSpPr>
        <p:spPr/>
        <p:txBody>
          <a:bodyPr>
            <a:normAutofit/>
          </a:bodyPr>
          <a:lstStyle/>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Metáfora del ratón.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técnica holográfica.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propia Fundación es la falsa realidad.</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ventanal.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Berta. </a:t>
            </a:r>
          </a:p>
          <a:p>
            <a:pPr marL="342900" lvl="0" indent="-342900" algn="just">
              <a:spcBef>
                <a:spcPts val="600"/>
              </a:spcBef>
              <a:spcAft>
                <a:spcPts val="600"/>
              </a:spcAft>
              <a:buFont typeface="Wingdings" pitchFamily="2" charset="2"/>
              <a:buChar char=""/>
            </a:pPr>
            <a:r>
              <a:rPr lang="es-ES" sz="2400" b="1" i="0" dirty="0">
                <a:solidFill>
                  <a:schemeClr val="tx1"/>
                </a:solidFill>
                <a:effectLst/>
                <a:latin typeface="Arial" panose="020B0604020202020204" pitchFamily="34" charset="0"/>
                <a:cs typeface="Arial" panose="020B0604020202020204" pitchFamily="34" charset="0"/>
              </a:rPr>
              <a:t>Retrete descubierto</a:t>
            </a:r>
            <a:r>
              <a:rPr lang="es-ES" sz="2400" b="0" i="0" dirty="0">
                <a:solidFill>
                  <a:schemeClr val="tx1"/>
                </a:solidFill>
                <a:effectLst/>
                <a:latin typeface="Arial" panose="020B0604020202020204" pitchFamily="34" charset="0"/>
                <a:cs typeface="Arial" panose="020B0604020202020204" pitchFamily="34" charset="0"/>
              </a:rPr>
              <a:t>. </a:t>
            </a:r>
          </a:p>
          <a:p>
            <a:pPr marL="342900" lvl="0" indent="-342900" algn="just">
              <a:spcBef>
                <a:spcPts val="600"/>
              </a:spcBef>
              <a:spcAft>
                <a:spcPts val="600"/>
              </a:spcAft>
              <a:buFont typeface="Wingdings" pitchFamily="2" charset="2"/>
              <a:buChar char=""/>
            </a:pPr>
            <a:r>
              <a:rPr lang="es-ES" sz="2400" b="1" i="0" dirty="0">
                <a:solidFill>
                  <a:schemeClr val="tx1"/>
                </a:solidFill>
                <a:effectLst/>
                <a:latin typeface="Arial" panose="020B0604020202020204" pitchFamily="34" charset="0"/>
                <a:cs typeface="Arial" panose="020B0604020202020204" pitchFamily="34" charset="0"/>
              </a:rPr>
              <a:t>Teléfono imaginario.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59830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14428-972E-F120-75EC-13E9236E4C95}"/>
              </a:ext>
            </a:extLst>
          </p:cNvPr>
          <p:cNvSpPr>
            <a:spLocks noGrp="1"/>
          </p:cNvSpPr>
          <p:nvPr>
            <p:ph type="title"/>
          </p:nvPr>
        </p:nvSpPr>
        <p:spPr/>
        <p:txBody>
          <a:bodyPr/>
          <a:lstStyle/>
          <a:p>
            <a:r>
              <a:rPr lang="es-ES" dirty="0"/>
              <a:t>7. Símbolos</a:t>
            </a:r>
            <a:br>
              <a:rPr lang="es-ES" dirty="0"/>
            </a:br>
            <a:endParaRPr lang="es-ES" dirty="0"/>
          </a:p>
        </p:txBody>
      </p:sp>
      <p:sp>
        <p:nvSpPr>
          <p:cNvPr id="3" name="Marcador de contenido 2">
            <a:extLst>
              <a:ext uri="{FF2B5EF4-FFF2-40B4-BE49-F238E27FC236}">
                <a16:creationId xmlns:a16="http://schemas.microsoft.com/office/drawing/2014/main" id="{829D64E3-8D84-52A0-A591-17823D139878}"/>
              </a:ext>
            </a:extLst>
          </p:cNvPr>
          <p:cNvSpPr>
            <a:spLocks noGrp="1"/>
          </p:cNvSpPr>
          <p:nvPr>
            <p:ph idx="1"/>
          </p:nvPr>
        </p:nvSpPr>
        <p:spPr/>
        <p:txBody>
          <a:bodyPr>
            <a:normAutofit fontScale="92500" lnSpcReduction="10000"/>
          </a:bodyPr>
          <a:lstStyle/>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Metáfora del ratón</a:t>
            </a:r>
            <a:r>
              <a:rPr lang="es-ES"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 que Berta pone el nombre de Tomás. Para la inexistente Berta, Tomás es un ratoncito al que hay que salvar y desaparecerá cuando el protagonista asuma la realidad. La muerte del ratón, por tanto, puede ser entendida como una liberación, ya que Tomás, a partir de ese momento, se convierte en un ser humano íntegro. </a:t>
            </a:r>
            <a:endPar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técnica holográfica </a:t>
            </a:r>
            <a:r>
              <a:rPr lang="es-E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que investiga Tulio fuera de la cárcel provee otro de los símbolos de mayor relevancia en La Fundación: la hipótesis de que el mundo fuera de la prisión podría no tener mayor entidad que el mundo imaginado en la celda por Tomás. Inconsistencia de lo real (</a:t>
            </a:r>
            <a:r>
              <a:rPr lang="es-ES" sz="24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Mito de la Caverna</a:t>
            </a:r>
            <a:r>
              <a:rPr lang="es-E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 Platón, nos hace pensar hasta qué punto lo que perciben nuestros sentidos es real o pura ilusión).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886299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14428-972E-F120-75EC-13E9236E4C95}"/>
              </a:ext>
            </a:extLst>
          </p:cNvPr>
          <p:cNvSpPr>
            <a:spLocks noGrp="1"/>
          </p:cNvSpPr>
          <p:nvPr>
            <p:ph type="title"/>
          </p:nvPr>
        </p:nvSpPr>
        <p:spPr/>
        <p:txBody>
          <a:bodyPr/>
          <a:lstStyle/>
          <a:p>
            <a:r>
              <a:rPr lang="es-ES" dirty="0"/>
              <a:t>7. Símbolos</a:t>
            </a:r>
            <a:br>
              <a:rPr lang="es-ES" dirty="0"/>
            </a:br>
            <a:endParaRPr lang="es-ES" dirty="0"/>
          </a:p>
        </p:txBody>
      </p:sp>
      <p:sp>
        <p:nvSpPr>
          <p:cNvPr id="3" name="Marcador de contenido 2">
            <a:extLst>
              <a:ext uri="{FF2B5EF4-FFF2-40B4-BE49-F238E27FC236}">
                <a16:creationId xmlns:a16="http://schemas.microsoft.com/office/drawing/2014/main" id="{829D64E3-8D84-52A0-A591-17823D139878}"/>
              </a:ext>
            </a:extLst>
          </p:cNvPr>
          <p:cNvSpPr>
            <a:spLocks noGrp="1"/>
          </p:cNvSpPr>
          <p:nvPr>
            <p:ph idx="1"/>
          </p:nvPr>
        </p:nvSpPr>
        <p:spPr/>
        <p:txBody>
          <a:bodyPr>
            <a:normAutofit lnSpcReduction="10000"/>
          </a:bodyPr>
          <a:lstStyle/>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propia Fundación es la falsa realidad </a:t>
            </a: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donde vive Tomás para olvidarse de sus propios problemas. A medida que el protagonista se va dando cuenta de la realidad, la Fundación se va convirtiendo en una cárcel. Así, el autor nos da a entender de una forma pesimista que la vida es una prisión.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ventanal. </a:t>
            </a: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Simboliz</a:t>
            </a:r>
            <a:r>
              <a:rPr lang="es-E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el futuro, un mundo feliz y mejor que se pude conseguir por medio de la lucha y la insumisión hacia las distintas formas de dictadura que coartan las libertades.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Wingdings" pitchFamily="2" charset="2"/>
              <a:buChar char=""/>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Berta </a:t>
            </a: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 una representación de los deseos sexuales de Tomás y, al mismo tiempo, de su inconsciente.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220060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14428-972E-F120-75EC-13E9236E4C95}"/>
              </a:ext>
            </a:extLst>
          </p:cNvPr>
          <p:cNvSpPr>
            <a:spLocks noGrp="1"/>
          </p:cNvSpPr>
          <p:nvPr>
            <p:ph type="title"/>
          </p:nvPr>
        </p:nvSpPr>
        <p:spPr/>
        <p:txBody>
          <a:bodyPr/>
          <a:lstStyle/>
          <a:p>
            <a:r>
              <a:rPr lang="es-ES" dirty="0"/>
              <a:t>7. Símbolos</a:t>
            </a:r>
            <a:br>
              <a:rPr lang="es-ES" dirty="0"/>
            </a:br>
            <a:endParaRPr lang="es-ES" dirty="0"/>
          </a:p>
        </p:txBody>
      </p:sp>
      <p:sp>
        <p:nvSpPr>
          <p:cNvPr id="3" name="Marcador de contenido 2">
            <a:extLst>
              <a:ext uri="{FF2B5EF4-FFF2-40B4-BE49-F238E27FC236}">
                <a16:creationId xmlns:a16="http://schemas.microsoft.com/office/drawing/2014/main" id="{829D64E3-8D84-52A0-A591-17823D139878}"/>
              </a:ext>
            </a:extLst>
          </p:cNvPr>
          <p:cNvSpPr>
            <a:spLocks noGrp="1"/>
          </p:cNvSpPr>
          <p:nvPr>
            <p:ph idx="1"/>
          </p:nvPr>
        </p:nvSpPr>
        <p:spPr/>
        <p:txBody>
          <a:bodyPr>
            <a:normAutofit/>
          </a:bodyPr>
          <a:lstStyle/>
          <a:p>
            <a:pPr marL="342900" lvl="0" indent="-342900" algn="just">
              <a:spcBef>
                <a:spcPts val="600"/>
              </a:spcBef>
              <a:spcAft>
                <a:spcPts val="600"/>
              </a:spcAft>
              <a:buFont typeface="Wingdings" pitchFamily="2" charset="2"/>
              <a:buChar char=""/>
            </a:pP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400" b="1" i="0" dirty="0">
                <a:solidFill>
                  <a:schemeClr val="tx1"/>
                </a:solidFill>
                <a:effectLst/>
                <a:latin typeface="Arial" panose="020B0604020202020204" pitchFamily="34" charset="0"/>
                <a:cs typeface="Arial" panose="020B0604020202020204" pitchFamily="34" charset="0"/>
              </a:rPr>
              <a:t>Retrete descubierto</a:t>
            </a:r>
            <a:r>
              <a:rPr lang="es-ES" sz="2400" b="0" i="0" dirty="0">
                <a:solidFill>
                  <a:schemeClr val="tx1"/>
                </a:solidFill>
                <a:effectLst/>
                <a:latin typeface="Arial" panose="020B0604020202020204" pitchFamily="34" charset="0"/>
                <a:cs typeface="Arial" panose="020B0604020202020204" pitchFamily="34" charset="0"/>
              </a:rPr>
              <a:t>. </a:t>
            </a:r>
            <a:r>
              <a:rPr lang="es-ES" sz="2400" dirty="0">
                <a:solidFill>
                  <a:schemeClr val="tx1"/>
                </a:solidFill>
                <a:latin typeface="Arial" panose="020B0604020202020204" pitchFamily="34" charset="0"/>
                <a:cs typeface="Arial" panose="020B0604020202020204" pitchFamily="34" charset="0"/>
              </a:rPr>
              <a:t>Representación de la </a:t>
            </a:r>
            <a:r>
              <a:rPr lang="es-ES" sz="2400" b="0" i="0" dirty="0">
                <a:solidFill>
                  <a:schemeClr val="tx1"/>
                </a:solidFill>
                <a:effectLst/>
                <a:latin typeface="Arial" panose="020B0604020202020204" pitchFamily="34" charset="0"/>
                <a:cs typeface="Arial" panose="020B0604020202020204" pitchFamily="34" charset="0"/>
              </a:rPr>
              <a:t>dignidad humana pisoteada.</a:t>
            </a:r>
          </a:p>
          <a:p>
            <a:pPr marL="342900" lvl="0" indent="-342900" algn="just">
              <a:spcBef>
                <a:spcPts val="600"/>
              </a:spcBef>
              <a:spcAft>
                <a:spcPts val="600"/>
              </a:spcAft>
              <a:buFont typeface="Wingdings" pitchFamily="2" charset="2"/>
              <a:buChar char=""/>
            </a:pPr>
            <a:r>
              <a:rPr lang="es-ES" sz="2400" b="1" i="0" dirty="0">
                <a:solidFill>
                  <a:schemeClr val="tx1"/>
                </a:solidFill>
                <a:effectLst/>
                <a:latin typeface="Arial" panose="020B0604020202020204" pitchFamily="34" charset="0"/>
                <a:cs typeface="Arial" panose="020B0604020202020204" pitchFamily="34" charset="0"/>
              </a:rPr>
              <a:t>Teléfono imaginario. </a:t>
            </a:r>
            <a:r>
              <a:rPr lang="es-ES" sz="2400" b="0" i="0" dirty="0">
                <a:solidFill>
                  <a:schemeClr val="tx1"/>
                </a:solidFill>
                <a:effectLst/>
                <a:latin typeface="Arial" panose="020B0604020202020204" pitchFamily="34" charset="0"/>
                <a:cs typeface="Arial" panose="020B0604020202020204" pitchFamily="34" charset="0"/>
              </a:rPr>
              <a:t>Incomunicación</a:t>
            </a:r>
            <a:endParaRPr lang="es-E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dirty="0"/>
          </a:p>
        </p:txBody>
      </p:sp>
    </p:spTree>
    <p:extLst>
      <p:ext uri="{BB962C8B-B14F-4D97-AF65-F5344CB8AC3E}">
        <p14:creationId xmlns:p14="http://schemas.microsoft.com/office/powerpoint/2010/main" val="191579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14428-972E-F120-75EC-13E9236E4C95}"/>
              </a:ext>
            </a:extLst>
          </p:cNvPr>
          <p:cNvSpPr>
            <a:spLocks noGrp="1"/>
          </p:cNvSpPr>
          <p:nvPr>
            <p:ph type="title"/>
          </p:nvPr>
        </p:nvSpPr>
        <p:spPr/>
        <p:txBody>
          <a:bodyPr/>
          <a:lstStyle/>
          <a:p>
            <a:r>
              <a:rPr lang="es-ES" dirty="0">
                <a:latin typeface="Arial" panose="020B0604020202020204" pitchFamily="34" charset="0"/>
                <a:cs typeface="Arial" panose="020B0604020202020204" pitchFamily="34" charset="0"/>
              </a:rPr>
              <a:t>Pastoral de la Obertura de </a:t>
            </a:r>
            <a:r>
              <a:rPr lang="es-ES" i="1" dirty="0">
                <a:latin typeface="Arial" panose="020B0604020202020204" pitchFamily="34" charset="0"/>
                <a:cs typeface="Arial" panose="020B0604020202020204" pitchFamily="34" charset="0"/>
              </a:rPr>
              <a:t>Guillermo Tell</a:t>
            </a:r>
            <a:r>
              <a:rPr lang="es-ES" dirty="0">
                <a:latin typeface="Arial" panose="020B0604020202020204" pitchFamily="34" charset="0"/>
                <a:cs typeface="Arial" panose="020B0604020202020204" pitchFamily="34" charset="0"/>
              </a:rPr>
              <a:t> de </a:t>
            </a:r>
            <a:r>
              <a:rPr lang="es-ES" dirty="0" err="1">
                <a:latin typeface="Arial" panose="020B0604020202020204" pitchFamily="34" charset="0"/>
                <a:cs typeface="Arial" panose="020B0604020202020204" pitchFamily="34" charset="0"/>
              </a:rPr>
              <a:t>Giocachino</a:t>
            </a:r>
            <a:r>
              <a:rPr lang="es-ES" dirty="0">
                <a:latin typeface="Arial" panose="020B0604020202020204" pitchFamily="34" charset="0"/>
                <a:cs typeface="Arial" panose="020B0604020202020204" pitchFamily="34" charset="0"/>
              </a:rPr>
              <a:t> Rossini (1829)</a:t>
            </a:r>
          </a:p>
        </p:txBody>
      </p:sp>
      <p:pic>
        <p:nvPicPr>
          <p:cNvPr id="6" name="Elementos multimedia en línea 5">
            <a:hlinkClick r:id="" action="ppaction://media"/>
            <a:extLst>
              <a:ext uri="{FF2B5EF4-FFF2-40B4-BE49-F238E27FC236}">
                <a16:creationId xmlns:a16="http://schemas.microsoft.com/office/drawing/2014/main" id="{E06C6C75-F6C0-E215-5C4B-84021B1A678E}"/>
              </a:ext>
            </a:extLst>
          </p:cNvPr>
          <p:cNvPicPr>
            <a:picLocks noGrp="1" noRot="1" noChangeAspect="1"/>
          </p:cNvPicPr>
          <p:nvPr>
            <p:ph idx="1"/>
            <a:videoFile r:link="rId1"/>
          </p:nvPr>
        </p:nvPicPr>
        <p:blipFill>
          <a:blip r:embed="rId3"/>
          <a:stretch>
            <a:fillRect/>
          </a:stretch>
        </p:blipFill>
        <p:spPr>
          <a:xfrm>
            <a:off x="3003550" y="2286000"/>
            <a:ext cx="6338888" cy="3581400"/>
          </a:xfrm>
          <a:prstGeom prst="rect">
            <a:avLst/>
          </a:prstGeom>
        </p:spPr>
      </p:pic>
    </p:spTree>
    <p:extLst>
      <p:ext uri="{BB962C8B-B14F-4D97-AF65-F5344CB8AC3E}">
        <p14:creationId xmlns:p14="http://schemas.microsoft.com/office/powerpoint/2010/main" val="370202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4DB82-DB85-3403-EFA7-E55CC587475F}"/>
              </a:ext>
            </a:extLst>
          </p:cNvPr>
          <p:cNvSpPr>
            <a:spLocks noGrp="1"/>
          </p:cNvSpPr>
          <p:nvPr>
            <p:ph type="title"/>
          </p:nvPr>
        </p:nvSpPr>
        <p:spPr/>
        <p:txBody>
          <a:bodyPr>
            <a:normAutofit fontScale="90000"/>
          </a:bodyPr>
          <a:lstStyle/>
          <a:p>
            <a:r>
              <a:rPr lang="es-ES" dirty="0"/>
              <a:t>1. Biografía y elementos autobiográficos en </a:t>
            </a:r>
            <a:r>
              <a:rPr lang="es-ES" i="1" dirty="0"/>
              <a:t>La Fundación</a:t>
            </a:r>
            <a:br>
              <a:rPr lang="es-ES" dirty="0"/>
            </a:br>
            <a:endParaRPr lang="es-ES" dirty="0"/>
          </a:p>
        </p:txBody>
      </p:sp>
      <p:sp>
        <p:nvSpPr>
          <p:cNvPr id="3" name="Marcador de contenido 2">
            <a:extLst>
              <a:ext uri="{FF2B5EF4-FFF2-40B4-BE49-F238E27FC236}">
                <a16:creationId xmlns:a16="http://schemas.microsoft.com/office/drawing/2014/main" id="{363B8E39-8158-89C6-0439-F9A6BA65F36A}"/>
              </a:ext>
            </a:extLst>
          </p:cNvPr>
          <p:cNvSpPr>
            <a:spLocks noGrp="1"/>
          </p:cNvSpPr>
          <p:nvPr>
            <p:ph idx="1"/>
          </p:nvPr>
        </p:nvSpPr>
        <p:spPr>
          <a:xfrm>
            <a:off x="1371600" y="2286000"/>
            <a:ext cx="9601200" cy="3886200"/>
          </a:xfrm>
        </p:spPr>
        <p:txBody>
          <a:bodyPr>
            <a:normAutofit fontScale="92500" lnSpcReduction="10000"/>
          </a:bodyPr>
          <a:lstStyle/>
          <a:p>
            <a:pPr marL="0" indent="0" algn="just">
              <a:buNone/>
            </a:pPr>
            <a:r>
              <a:rPr lang="es-ES" sz="2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Fundación </a:t>
            </a: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(1974) fue la última obra de Buero Vallejo estrenada durante el régimen de Franco. En la obra hay bastantes elementos autobiográficos, dado que Buero militó durante un tiempo al acabar la Guerra Civil en el Partido Comunista, estuvo encarcelado desde 1939 a 1946, e incluso condenado a muerte. </a:t>
            </a:r>
          </a:p>
          <a:p>
            <a:pPr marL="0" indent="0" algn="just">
              <a:buNone/>
            </a:pP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estrenó en el Teatro Fígaro de Madrid el 15 de enero de 1974 y obtuvo una excelente acogida tanto de público como de crítica. </a:t>
            </a:r>
          </a:p>
          <a:p>
            <a:pPr marL="0" indent="0" algn="just">
              <a:buNone/>
            </a:pPr>
            <a:r>
              <a:rPr lang="es-E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censura impuso algunos cortes –mínimos- al texto. La inconcreción de las coordenadas espaciotemporales donde transcurría la acción dramática, así como su carácter de fabulación (“Fábula en dos partes”), proporcionó a la censura un argumento válido para su aprobación. </a:t>
            </a:r>
            <a:endPar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s-E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423116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DD360-E4EF-4F0F-D711-6473B1694B39}"/>
              </a:ext>
            </a:extLst>
          </p:cNvPr>
          <p:cNvSpPr>
            <a:spLocks noGrp="1"/>
          </p:cNvSpPr>
          <p:nvPr>
            <p:ph type="title"/>
          </p:nvPr>
        </p:nvSpPr>
        <p:spPr/>
        <p:txBody>
          <a:bodyPr/>
          <a:lstStyle/>
          <a:p>
            <a:r>
              <a:rPr lang="es-ES" dirty="0"/>
              <a:t>2. Temas</a:t>
            </a:r>
            <a:br>
              <a:rPr lang="es-ES" dirty="0"/>
            </a:br>
            <a:endParaRPr lang="es-ES" dirty="0"/>
          </a:p>
        </p:txBody>
      </p:sp>
      <p:sp>
        <p:nvSpPr>
          <p:cNvPr id="3" name="Marcador de contenido 2">
            <a:extLst>
              <a:ext uri="{FF2B5EF4-FFF2-40B4-BE49-F238E27FC236}">
                <a16:creationId xmlns:a16="http://schemas.microsoft.com/office/drawing/2014/main" id="{609A9769-1983-04DE-BF3C-4CD379E216D8}"/>
              </a:ext>
            </a:extLst>
          </p:cNvPr>
          <p:cNvSpPr>
            <a:spLocks noGrp="1"/>
          </p:cNvSpPr>
          <p:nvPr>
            <p:ph idx="1"/>
          </p:nvPr>
        </p:nvSpPr>
        <p:spPr>
          <a:xfrm>
            <a:off x="1371599" y="1554480"/>
            <a:ext cx="10228217" cy="5055326"/>
          </a:xfrm>
        </p:spPr>
        <p:txBody>
          <a:bodyPr>
            <a:normAutofit fontScale="70000" lnSpcReduction="20000"/>
          </a:bodyPr>
          <a:lstStyle/>
          <a:p>
            <a:pPr marL="0" indent="0">
              <a:buNone/>
            </a:pPr>
            <a:r>
              <a:rPr lang="es-ES" sz="1800" dirty="0">
                <a:solidFill>
                  <a:srgbClr val="000000"/>
                </a:solidFill>
                <a:effectLst/>
                <a:latin typeface="Arial" panose="020B0604020202020204" pitchFamily="34" charset="0"/>
                <a:ea typeface="Times New Roman" panose="02020603050405020304" pitchFamily="18" charset="0"/>
              </a:rPr>
              <a:t>La obra pretende que el público medite sobre </a:t>
            </a:r>
            <a:r>
              <a:rPr lang="es-ES" sz="1800" b="1" dirty="0">
                <a:solidFill>
                  <a:srgbClr val="000000"/>
                </a:solidFill>
                <a:effectLst/>
                <a:latin typeface="Arial" panose="020B0604020202020204" pitchFamily="34" charset="0"/>
                <a:ea typeface="Times New Roman" panose="02020603050405020304" pitchFamily="18" charset="0"/>
              </a:rPr>
              <a:t>la libertad y la esclavitud</a:t>
            </a:r>
            <a:r>
              <a:rPr lang="es-ES" dirty="0">
                <a:effectLst/>
              </a:rPr>
              <a:t>.</a:t>
            </a:r>
          </a:p>
          <a:p>
            <a:pPr>
              <a:buFont typeface="Wingdings" pitchFamily="2" charset="2"/>
              <a:buChar char="v"/>
            </a:pPr>
            <a:r>
              <a:rPr lang="es-ES" sz="1800" b="1" dirty="0">
                <a:solidFill>
                  <a:srgbClr val="000000"/>
                </a:solidFill>
                <a:effectLst/>
                <a:latin typeface="Arial" panose="020B0604020202020204" pitchFamily="34" charset="0"/>
                <a:ea typeface="Times New Roman" panose="02020603050405020304" pitchFamily="18" charset="0"/>
              </a:rPr>
              <a:t>Temas relacionados con el ámbito político</a:t>
            </a:r>
            <a:r>
              <a:rPr lang="es-ES" sz="1800" dirty="0">
                <a:solidFill>
                  <a:srgbClr val="000000"/>
                </a:solidFill>
                <a:effectLst/>
                <a:latin typeface="Arial" panose="020B0604020202020204" pitchFamily="34" charset="0"/>
                <a:ea typeface="Times New Roman" panose="02020603050405020304" pitchFamily="18" charset="0"/>
              </a:rPr>
              <a:t>, de plena actualidad en el momento del estreno</a:t>
            </a:r>
            <a:r>
              <a:rPr lang="es-ES" sz="1800" dirty="0">
                <a:solidFill>
                  <a:srgbClr val="000000"/>
                </a:solidFill>
                <a:latin typeface="Arial" panose="020B0604020202020204" pitchFamily="34" charset="0"/>
                <a:ea typeface="Times New Roman" panose="02020603050405020304" pitchFamily="18" charset="0"/>
              </a:rPr>
              <a:t>:</a:t>
            </a: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lucha por la libertad</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crítica frente a la violencia. </a:t>
            </a: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tortura </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resulta insufrible para cualquiera.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hambre </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sólo ha causado la muerte por inanición de uno de los presos, sino que ha dado lugar a situaciones 	indignas por parte de sus hambrientos compañeros: no dan parte de la muerte para apropiarse, durante unos días, del 	rancho del cadáver.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 crímenes. </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Prueba de que la violencia sólo engendra violencia la tenemos en el 	asesinato de Max a manos de su 	compañero Lino.</a:t>
            </a:r>
          </a:p>
          <a:p>
            <a:pPr marL="0" lvl="0" indent="0" algn="just">
              <a:spcBef>
                <a:spcPts val="600"/>
              </a:spcBef>
              <a:spcAft>
                <a:spcPts val="60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d.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La integridad moral del delator y la traición. </a:t>
            </a:r>
          </a:p>
          <a:p>
            <a:pPr marL="0" indent="0">
              <a:buNone/>
            </a:pPr>
            <a:r>
              <a:rPr lang="es-ES" sz="1800" dirty="0">
                <a:solidFill>
                  <a:srgbClr val="000000"/>
                </a:solidFill>
                <a:effectLst/>
                <a:latin typeface="Arial" panose="020B0604020202020204" pitchFamily="34" charset="0"/>
                <a:ea typeface="Times New Roman" panose="02020603050405020304" pitchFamily="18" charset="0"/>
              </a:rPr>
              <a:t>       3. </a:t>
            </a:r>
            <a:r>
              <a:rPr lang="es-ES" sz="1800" b="1" dirty="0">
                <a:solidFill>
                  <a:srgbClr val="000000"/>
                </a:solidFill>
                <a:effectLst/>
                <a:latin typeface="Arial" panose="020B0604020202020204" pitchFamily="34" charset="0"/>
                <a:ea typeface="Times New Roman" panose="02020603050405020304" pitchFamily="18" charset="0"/>
              </a:rPr>
              <a:t>La crítica frente a la pena de muerte</a:t>
            </a:r>
            <a:r>
              <a:rPr lang="es-ES" sz="1800" dirty="0">
                <a:solidFill>
                  <a:srgbClr val="000000"/>
                </a:solidFill>
                <a:latin typeface="Arial" panose="020B0604020202020204" pitchFamily="34" charset="0"/>
                <a:ea typeface="Times New Roman" panose="02020603050405020304" pitchFamily="18" charset="0"/>
              </a:rPr>
              <a:t>.</a:t>
            </a:r>
            <a:endParaRPr lang="es-ES" dirty="0">
              <a:effectLst/>
            </a:endParaRPr>
          </a:p>
          <a:p>
            <a:pPr marL="342900" lvl="0" indent="-342900" algn="just">
              <a:spcBef>
                <a:spcPts val="600"/>
              </a:spcBef>
              <a:spcAft>
                <a:spcPts val="600"/>
              </a:spcAft>
              <a:buFont typeface="Wingdings" pitchFamily="2" charset="2"/>
              <a:buChar char=""/>
            </a:pP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Temas de interés ético</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relacionados con el sentido de la existencia humana. Los motivos que articulan la obra son el contraste entre: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Locura y cordura</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locura de Tomás es muy parecida a la de Don Quijote, consiste en transformar la realidad que no le gusta                  	para crear un mundo idílico.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s-E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ficción y la realidad. </a:t>
            </a: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simbolismo, tanto de los hologramas, como de la Fundación o los ratones, sugiere que la diferencia        	entre la ficción y realidad es más leve de lo que parece a simple vista.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1800" dirty="0">
                <a:solidFill>
                  <a:srgbClr val="000000"/>
                </a:solidFill>
                <a:effectLst/>
                <a:latin typeface="Arial" panose="020B0604020202020204" pitchFamily="34" charset="0"/>
                <a:ea typeface="Times New Roman" panose="02020603050405020304" pitchFamily="18" charset="0"/>
              </a:rPr>
              <a:t>       3. </a:t>
            </a:r>
            <a:r>
              <a:rPr lang="es-ES" sz="1800" b="1" dirty="0">
                <a:solidFill>
                  <a:srgbClr val="000000"/>
                </a:solidFill>
                <a:effectLst/>
                <a:latin typeface="Arial" panose="020B0604020202020204" pitchFamily="34" charset="0"/>
                <a:ea typeface="Times New Roman" panose="02020603050405020304" pitchFamily="18" charset="0"/>
              </a:rPr>
              <a:t>Mentira y verdad.</a:t>
            </a:r>
            <a:r>
              <a:rPr lang="es-ES" b="1" dirty="0">
                <a:effectLst/>
              </a:rPr>
              <a:t> </a:t>
            </a:r>
          </a:p>
          <a:p>
            <a:pPr marL="0" indent="0">
              <a:buNone/>
            </a:pPr>
            <a:r>
              <a:rPr lang="es-ES" b="1" dirty="0"/>
              <a:t>       </a:t>
            </a:r>
            <a:r>
              <a:rPr lang="es-ES" dirty="0"/>
              <a:t>4. </a:t>
            </a:r>
            <a:r>
              <a:rPr lang="es-ES" b="1" dirty="0"/>
              <a:t>El amor, la pintura, las relaciones entre clases. </a:t>
            </a:r>
          </a:p>
        </p:txBody>
      </p:sp>
    </p:spTree>
    <p:extLst>
      <p:ext uri="{BB962C8B-B14F-4D97-AF65-F5344CB8AC3E}">
        <p14:creationId xmlns:p14="http://schemas.microsoft.com/office/powerpoint/2010/main" val="292978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E57E3-AD30-5A01-1743-B1F3EBB3EE4D}"/>
              </a:ext>
            </a:extLst>
          </p:cNvPr>
          <p:cNvSpPr>
            <a:spLocks noGrp="1"/>
          </p:cNvSpPr>
          <p:nvPr>
            <p:ph type="title"/>
          </p:nvPr>
        </p:nvSpPr>
        <p:spPr/>
        <p:txBody>
          <a:bodyPr/>
          <a:lstStyle/>
          <a:p>
            <a:r>
              <a:rPr lang="es-ES" dirty="0"/>
              <a:t>3. Estructura</a:t>
            </a:r>
            <a:br>
              <a:rPr lang="es-ES" dirty="0"/>
            </a:br>
            <a:endParaRPr lang="es-ES" dirty="0"/>
          </a:p>
        </p:txBody>
      </p:sp>
      <p:sp>
        <p:nvSpPr>
          <p:cNvPr id="3" name="Marcador de contenido 2">
            <a:extLst>
              <a:ext uri="{FF2B5EF4-FFF2-40B4-BE49-F238E27FC236}">
                <a16:creationId xmlns:a16="http://schemas.microsoft.com/office/drawing/2014/main" id="{DE1F339E-4946-8FF1-1CBE-20A559C2C32B}"/>
              </a:ext>
            </a:extLst>
          </p:cNvPr>
          <p:cNvSpPr>
            <a:spLocks noGrp="1"/>
          </p:cNvSpPr>
          <p:nvPr>
            <p:ph idx="1"/>
          </p:nvPr>
        </p:nvSpPr>
        <p:spPr/>
        <p:txBody>
          <a:bodyPr/>
          <a:lstStyle/>
          <a:p>
            <a:pPr marL="0" indent="0">
              <a:buNone/>
            </a:pPr>
            <a:r>
              <a:rPr lang="es-ES" dirty="0"/>
              <a:t>Se distribuye en </a:t>
            </a:r>
            <a:r>
              <a:rPr lang="es-ES" b="1" dirty="0"/>
              <a:t>dos partes</a:t>
            </a:r>
            <a:r>
              <a:rPr lang="es-ES" dirty="0"/>
              <a:t>, cuyo corte está marcado por el descubrimiento por parte de Tomás del lugar en que se encuentra. </a:t>
            </a:r>
          </a:p>
          <a:p>
            <a:pPr marL="0" indent="0">
              <a:buNone/>
            </a:pPr>
            <a:r>
              <a:rPr lang="es-ES" dirty="0"/>
              <a:t>Ambas partes están distribuidas casa una en </a:t>
            </a:r>
            <a:r>
              <a:rPr lang="es-ES" b="1" dirty="0"/>
              <a:t>dos cuadros</a:t>
            </a:r>
            <a:r>
              <a:rPr lang="es-ES" dirty="0"/>
              <a:t>, con un breve cierre de cortinas entre ambos para cambiar el decorado. </a:t>
            </a:r>
          </a:p>
          <a:p>
            <a:pPr marL="0" indent="0">
              <a:buNone/>
            </a:pPr>
            <a:r>
              <a:rPr lang="es-ES" dirty="0"/>
              <a:t>La estructura global de la obra es circular. </a:t>
            </a:r>
            <a:r>
              <a:rPr lang="es-ES" i="1" dirty="0"/>
              <a:t>La Pastoral </a:t>
            </a:r>
            <a:r>
              <a:rPr lang="es-ES" dirty="0"/>
              <a:t>de la </a:t>
            </a:r>
            <a:r>
              <a:rPr lang="es-ES" i="1" dirty="0"/>
              <a:t>Obertura de Guillermo Tell </a:t>
            </a:r>
            <a:r>
              <a:rPr lang="es-ES" dirty="0"/>
              <a:t>de Rossini que acompaña el inicio volverá a sonar al final de la obra, cerrando el círculo que se empezó a trazar en el inicio. </a:t>
            </a:r>
          </a:p>
          <a:p>
            <a:pPr marL="0" indent="0">
              <a:buNone/>
            </a:pPr>
            <a:r>
              <a:rPr lang="es-ES" dirty="0"/>
              <a:t>También el paisaje bucólico que describe Tomás abrirá y cerrará la obra. </a:t>
            </a:r>
          </a:p>
        </p:txBody>
      </p:sp>
    </p:spTree>
    <p:extLst>
      <p:ext uri="{BB962C8B-B14F-4D97-AF65-F5344CB8AC3E}">
        <p14:creationId xmlns:p14="http://schemas.microsoft.com/office/powerpoint/2010/main" val="295237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E57E3-AD30-5A01-1743-B1F3EBB3EE4D}"/>
              </a:ext>
            </a:extLst>
          </p:cNvPr>
          <p:cNvSpPr>
            <a:spLocks noGrp="1"/>
          </p:cNvSpPr>
          <p:nvPr>
            <p:ph type="title"/>
          </p:nvPr>
        </p:nvSpPr>
        <p:spPr/>
        <p:txBody>
          <a:bodyPr/>
          <a:lstStyle/>
          <a:p>
            <a:r>
              <a:rPr lang="es-ES" dirty="0"/>
              <a:t>3. Estructura</a:t>
            </a:r>
            <a:br>
              <a:rPr lang="es-ES" dirty="0"/>
            </a:br>
            <a:endParaRPr lang="es-ES" dirty="0"/>
          </a:p>
        </p:txBody>
      </p:sp>
      <p:sp>
        <p:nvSpPr>
          <p:cNvPr id="3" name="Marcador de contenido 2">
            <a:extLst>
              <a:ext uri="{FF2B5EF4-FFF2-40B4-BE49-F238E27FC236}">
                <a16:creationId xmlns:a16="http://schemas.microsoft.com/office/drawing/2014/main" id="{DE1F339E-4946-8FF1-1CBE-20A559C2C32B}"/>
              </a:ext>
            </a:extLst>
          </p:cNvPr>
          <p:cNvSpPr>
            <a:spLocks noGrp="1"/>
          </p:cNvSpPr>
          <p:nvPr>
            <p:ph idx="1"/>
          </p:nvPr>
        </p:nvSpPr>
        <p:spPr/>
        <p:txBody>
          <a:bodyPr/>
          <a:lstStyle/>
          <a:p>
            <a:pPr marL="0" indent="0" algn="just">
              <a:buNone/>
            </a:pPr>
            <a:r>
              <a:rPr lang="es-ES" b="0" i="0" dirty="0">
                <a:solidFill>
                  <a:srgbClr val="444444"/>
                </a:solidFill>
                <a:effectLst/>
                <a:latin typeface="Open Sans" panose="020B0606030504020204" pitchFamily="34" charset="0"/>
              </a:rPr>
              <a:t>Pastoral de Rossini que marca el comienzo de la acción.</a:t>
            </a:r>
          </a:p>
          <a:p>
            <a:pPr marL="0" indent="0" algn="just">
              <a:buNone/>
            </a:pPr>
            <a:r>
              <a:rPr lang="es-ES" b="0" i="0" dirty="0">
                <a:solidFill>
                  <a:srgbClr val="444444"/>
                </a:solidFill>
                <a:effectLst/>
                <a:latin typeface="Open Sans" panose="020B0606030504020204" pitchFamily="34" charset="0"/>
              </a:rPr>
              <a:t>TOMÁS dialoga con el hombre tumbado y con BERTA.</a:t>
            </a:r>
          </a:p>
          <a:p>
            <a:pPr marL="0" indent="0" algn="just">
              <a:buNone/>
            </a:pPr>
            <a:r>
              <a:rPr lang="es-ES" b="0" i="0" dirty="0">
                <a:solidFill>
                  <a:srgbClr val="444444"/>
                </a:solidFill>
                <a:effectLst/>
                <a:latin typeface="Open Sans" panose="020B0606030504020204" pitchFamily="34" charset="0"/>
              </a:rPr>
              <a:t>Aparecen los otros personajes. TOMÁS les ofrece cerveza, </a:t>
            </a:r>
            <a:r>
              <a:rPr lang="es-ES" b="0" i="0" dirty="0" err="1">
                <a:solidFill>
                  <a:srgbClr val="444444"/>
                </a:solidFill>
                <a:effectLst/>
                <a:latin typeface="Open Sans" panose="020B0606030504020204" pitchFamily="34" charset="0"/>
              </a:rPr>
              <a:t>whiski</a:t>
            </a:r>
            <a:r>
              <a:rPr lang="es-ES" b="0" i="0" dirty="0">
                <a:solidFill>
                  <a:srgbClr val="444444"/>
                </a:solidFill>
                <a:effectLst/>
                <a:latin typeface="Open Sans" panose="020B0606030504020204" pitchFamily="34" charset="0"/>
              </a:rPr>
              <a:t> y tabaco mientras esperan a que llegue la comida.</a:t>
            </a:r>
          </a:p>
          <a:p>
            <a:pPr marL="0" indent="0" algn="just">
              <a:buNone/>
            </a:pPr>
            <a:r>
              <a:rPr lang="es-ES" b="0" i="0" dirty="0">
                <a:solidFill>
                  <a:srgbClr val="444444"/>
                </a:solidFill>
                <a:effectLst/>
                <a:latin typeface="Open Sans" panose="020B0606030504020204" pitchFamily="34" charset="0"/>
              </a:rPr>
              <a:t>Presentación de estos personajes y sus diferentes actitudes con respecto a la enajenación de Tomás.</a:t>
            </a:r>
          </a:p>
          <a:p>
            <a:pPr marL="0" indent="0" algn="just">
              <a:buNone/>
            </a:pPr>
            <a:r>
              <a:rPr lang="es-ES" b="0" i="0" dirty="0">
                <a:solidFill>
                  <a:srgbClr val="444444"/>
                </a:solidFill>
                <a:effectLst/>
                <a:latin typeface="Open Sans" panose="020B0606030504020204" pitchFamily="34" charset="0"/>
              </a:rPr>
              <a:t>Llega la comida. TOMÁS coge la ración del hombre enfermo.</a:t>
            </a:r>
            <a:endParaRPr lang="es-ES" dirty="0"/>
          </a:p>
        </p:txBody>
      </p:sp>
      <p:sp>
        <p:nvSpPr>
          <p:cNvPr id="4" name="CuadroTexto 3">
            <a:extLst>
              <a:ext uri="{FF2B5EF4-FFF2-40B4-BE49-F238E27FC236}">
                <a16:creationId xmlns:a16="http://schemas.microsoft.com/office/drawing/2014/main" id="{7099D991-1C57-17BE-3750-A7F1BEC2844A}"/>
              </a:ext>
            </a:extLst>
          </p:cNvPr>
          <p:cNvSpPr txBox="1"/>
          <p:nvPr/>
        </p:nvSpPr>
        <p:spPr>
          <a:xfrm>
            <a:off x="1371600" y="1674852"/>
            <a:ext cx="2827890" cy="369332"/>
          </a:xfrm>
          <a:prstGeom prst="rect">
            <a:avLst/>
          </a:prstGeom>
          <a:noFill/>
        </p:spPr>
        <p:txBody>
          <a:bodyPr wrap="none" rtlCol="0">
            <a:spAutoFit/>
          </a:bodyPr>
          <a:lstStyle/>
          <a:p>
            <a:r>
              <a:rPr lang="es-ES" b="1" dirty="0"/>
              <a:t>PRIMERA PARTE, CUADRO I</a:t>
            </a:r>
          </a:p>
        </p:txBody>
      </p:sp>
    </p:spTree>
    <p:extLst>
      <p:ext uri="{BB962C8B-B14F-4D97-AF65-F5344CB8AC3E}">
        <p14:creationId xmlns:p14="http://schemas.microsoft.com/office/powerpoint/2010/main" val="108351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E57E3-AD30-5A01-1743-B1F3EBB3EE4D}"/>
              </a:ext>
            </a:extLst>
          </p:cNvPr>
          <p:cNvSpPr>
            <a:spLocks noGrp="1"/>
          </p:cNvSpPr>
          <p:nvPr>
            <p:ph type="title"/>
          </p:nvPr>
        </p:nvSpPr>
        <p:spPr/>
        <p:txBody>
          <a:bodyPr/>
          <a:lstStyle/>
          <a:p>
            <a:r>
              <a:rPr lang="es-ES" dirty="0"/>
              <a:t>3. Estructura</a:t>
            </a:r>
            <a:br>
              <a:rPr lang="es-ES" dirty="0"/>
            </a:br>
            <a:endParaRPr lang="es-ES" dirty="0"/>
          </a:p>
        </p:txBody>
      </p:sp>
      <p:sp>
        <p:nvSpPr>
          <p:cNvPr id="3" name="Marcador de contenido 2">
            <a:extLst>
              <a:ext uri="{FF2B5EF4-FFF2-40B4-BE49-F238E27FC236}">
                <a16:creationId xmlns:a16="http://schemas.microsoft.com/office/drawing/2014/main" id="{DE1F339E-4946-8FF1-1CBE-20A559C2C32B}"/>
              </a:ext>
            </a:extLst>
          </p:cNvPr>
          <p:cNvSpPr>
            <a:spLocks noGrp="1"/>
          </p:cNvSpPr>
          <p:nvPr>
            <p:ph idx="1"/>
          </p:nvPr>
        </p:nvSpPr>
        <p:spPr>
          <a:xfrm>
            <a:off x="1371600" y="2171700"/>
            <a:ext cx="10305738" cy="4813716"/>
          </a:xfrm>
        </p:spPr>
        <p:txBody>
          <a:bodyPr>
            <a:normAutofit fontScale="70000" lnSpcReduction="20000"/>
          </a:bodyPr>
          <a:lstStyle/>
          <a:p>
            <a:pPr marL="0" indent="0" algn="just">
              <a:buNone/>
            </a:pPr>
            <a:r>
              <a:rPr lang="es-ES" b="0" i="0" dirty="0">
                <a:solidFill>
                  <a:srgbClr val="444444"/>
                </a:solidFill>
                <a:effectLst/>
                <a:latin typeface="Open Sans" panose="020B0606030504020204" pitchFamily="34" charset="0"/>
              </a:rPr>
              <a:t>ACOTACIÓN INICIAL: los silloncitos son sustituidos por unas viejas colchonetas enrolladas. Ya no hay ropas de cama, sino una manta parduzca.</a:t>
            </a:r>
          </a:p>
          <a:p>
            <a:pPr marL="0" indent="0" algn="just">
              <a:buNone/>
            </a:pPr>
            <a:r>
              <a:rPr lang="es-ES" b="0" i="0" dirty="0">
                <a:solidFill>
                  <a:srgbClr val="444444"/>
                </a:solidFill>
                <a:effectLst/>
                <a:latin typeface="Open Sans" panose="020B0606030504020204" pitchFamily="34" charset="0"/>
              </a:rPr>
              <a:t>Interludio pictórico con carácter simbólico: TOMÁS contempla un libro de reproducciones pictóricas en color. Sus confusiones alertan al público a la vez que a él mismo de que algo no va bien. Confunde a Ter </a:t>
            </a:r>
            <a:r>
              <a:rPr lang="es-ES" b="0" i="0" dirty="0" err="1">
                <a:solidFill>
                  <a:srgbClr val="444444"/>
                </a:solidFill>
                <a:effectLst/>
                <a:latin typeface="Open Sans" panose="020B0606030504020204" pitchFamily="34" charset="0"/>
              </a:rPr>
              <a:t>Borch</a:t>
            </a:r>
            <a:r>
              <a:rPr lang="es-ES" b="0" i="0" dirty="0">
                <a:solidFill>
                  <a:srgbClr val="444444"/>
                </a:solidFill>
                <a:effectLst/>
                <a:latin typeface="Open Sans" panose="020B0606030504020204" pitchFamily="34" charset="0"/>
              </a:rPr>
              <a:t> con Vermeer. Tulio lo saca de su error.</a:t>
            </a:r>
          </a:p>
          <a:p>
            <a:pPr marL="0" indent="0" algn="just">
              <a:buNone/>
            </a:pPr>
            <a:r>
              <a:rPr lang="es-ES" b="0" i="0" dirty="0">
                <a:solidFill>
                  <a:srgbClr val="444444"/>
                </a:solidFill>
                <a:effectLst/>
                <a:latin typeface="Open Sans" panose="020B0606030504020204" pitchFamily="34" charset="0"/>
              </a:rPr>
              <a:t>Mención a los hologramas: “Imágenes que deambulan entre nosotros y no son más que proyecciones en el aire”. Tomás no encuentra su cajetilla de tabaco.</a:t>
            </a:r>
          </a:p>
          <a:p>
            <a:pPr marL="0" indent="0" algn="just">
              <a:buNone/>
            </a:pPr>
            <a:r>
              <a:rPr lang="es-ES" b="0" i="0" dirty="0">
                <a:solidFill>
                  <a:srgbClr val="444444"/>
                </a:solidFill>
                <a:effectLst/>
                <a:latin typeface="Open Sans" panose="020B0606030504020204" pitchFamily="34" charset="0"/>
              </a:rPr>
              <a:t>Segunda aparición silenciosa de Berta: Tomás contempla un cuadro titulado Ratones en una jaula(Tom Murray).</a:t>
            </a:r>
          </a:p>
          <a:p>
            <a:pPr marL="0" indent="0" algn="just">
              <a:buNone/>
            </a:pPr>
            <a:r>
              <a:rPr lang="es-ES" b="0" i="0" dirty="0">
                <a:solidFill>
                  <a:srgbClr val="444444"/>
                </a:solidFill>
                <a:effectLst/>
                <a:latin typeface="Open Sans" panose="020B0606030504020204" pitchFamily="34" charset="0"/>
              </a:rPr>
              <a:t>Primeras dudas de Tomás: la cajetilla, la alucinación de Berta, los petates que sustituyen a los sillones, la escoba... Cree que son bromas de sus compañeros que le esconden cosas.</a:t>
            </a:r>
          </a:p>
          <a:p>
            <a:pPr marL="0" indent="0" algn="just">
              <a:buNone/>
            </a:pPr>
            <a:r>
              <a:rPr lang="es-ES" b="0" i="0" dirty="0">
                <a:solidFill>
                  <a:srgbClr val="444444"/>
                </a:solidFill>
                <a:effectLst/>
                <a:latin typeface="Open Sans" panose="020B0606030504020204" pitchFamily="34" charset="0"/>
              </a:rPr>
              <a:t>Discusión sobre si Tomás debe abrir o no la puerta, ya que este se ha quedado estupefacto cuando los camareros (que ya no van de frac) se la cierran sin pedir permiso.</a:t>
            </a:r>
          </a:p>
          <a:p>
            <a:pPr marL="0" indent="0" algn="just">
              <a:buNone/>
            </a:pPr>
            <a:r>
              <a:rPr lang="es-ES" b="0" i="0" dirty="0">
                <a:solidFill>
                  <a:srgbClr val="444444"/>
                </a:solidFill>
                <a:effectLst/>
                <a:latin typeface="Open Sans" panose="020B0606030504020204" pitchFamily="34" charset="0"/>
              </a:rPr>
              <a:t>Tomás intenta encender una lámpara, poner la tele o música, pero nada funciona. Se ofende cuando Tulio simula hacerles una foto con un vaso de aluminio.</a:t>
            </a:r>
          </a:p>
          <a:p>
            <a:pPr marL="0" indent="0" algn="just">
              <a:buNone/>
            </a:pPr>
            <a:r>
              <a:rPr lang="es-ES" b="0" i="0" dirty="0" err="1">
                <a:solidFill>
                  <a:srgbClr val="444444"/>
                </a:solidFill>
                <a:effectLst/>
                <a:latin typeface="Open Sans" panose="020B0606030504020204" pitchFamily="34" charset="0"/>
              </a:rPr>
              <a:t>Asel</a:t>
            </a:r>
            <a:r>
              <a:rPr lang="es-ES" b="0" i="0" dirty="0">
                <a:solidFill>
                  <a:srgbClr val="444444"/>
                </a:solidFill>
                <a:effectLst/>
                <a:latin typeface="Open Sans" panose="020B0606030504020204" pitchFamily="34" charset="0"/>
              </a:rPr>
              <a:t> trata de hacerle entender a Tomás lo que sucede haciéndole mirar el paisaje que ve tras el ventanal. Mientras tanto, Tomás no deja de oír los quejidos del hombre pidiendo comida y afirmando que se muere. Tomás se altera mucho y todos lo retienen. Con el ruido aparece el encargado y descubre al hombre muerto.</a:t>
            </a:r>
          </a:p>
          <a:p>
            <a:pPr marL="0" indent="0" algn="just">
              <a:buNone/>
            </a:pPr>
            <a:r>
              <a:rPr lang="es-ES" b="0" i="0" dirty="0">
                <a:solidFill>
                  <a:srgbClr val="444444"/>
                </a:solidFill>
                <a:effectLst/>
                <a:latin typeface="Open Sans" panose="020B0606030504020204" pitchFamily="34" charset="0"/>
              </a:rPr>
              <a:t>Momento de mayor tensión dramática: descubrimiento de que el hombre está muerto desde hace seis días. Tomás no entiende, </a:t>
            </a:r>
            <a:r>
              <a:rPr lang="es-ES" b="0" i="0" dirty="0" err="1">
                <a:solidFill>
                  <a:srgbClr val="444444"/>
                </a:solidFill>
                <a:effectLst/>
                <a:latin typeface="Open Sans" panose="020B0606030504020204" pitchFamily="34" charset="0"/>
              </a:rPr>
              <a:t>Asel</a:t>
            </a:r>
            <a:r>
              <a:rPr lang="es-ES" b="0" i="0" dirty="0">
                <a:solidFill>
                  <a:srgbClr val="444444"/>
                </a:solidFill>
                <a:effectLst/>
                <a:latin typeface="Open Sans" panose="020B0606030504020204" pitchFamily="34" charset="0"/>
              </a:rPr>
              <a:t> mira por la ventana con él hacia un futuro soñado en libertad.</a:t>
            </a:r>
          </a:p>
          <a:p>
            <a:pPr marL="0" indent="0" algn="just">
              <a:buNone/>
            </a:pPr>
            <a:br>
              <a:rPr lang="es-ES" dirty="0"/>
            </a:br>
            <a:endParaRPr lang="es-ES" dirty="0"/>
          </a:p>
        </p:txBody>
      </p:sp>
      <p:sp>
        <p:nvSpPr>
          <p:cNvPr id="4" name="CuadroTexto 3">
            <a:extLst>
              <a:ext uri="{FF2B5EF4-FFF2-40B4-BE49-F238E27FC236}">
                <a16:creationId xmlns:a16="http://schemas.microsoft.com/office/drawing/2014/main" id="{0AB45699-C328-F185-7682-D6C024A25AF7}"/>
              </a:ext>
            </a:extLst>
          </p:cNvPr>
          <p:cNvSpPr txBox="1"/>
          <p:nvPr/>
        </p:nvSpPr>
        <p:spPr>
          <a:xfrm>
            <a:off x="1371600" y="1664646"/>
            <a:ext cx="2885598" cy="369332"/>
          </a:xfrm>
          <a:prstGeom prst="rect">
            <a:avLst/>
          </a:prstGeom>
          <a:noFill/>
        </p:spPr>
        <p:txBody>
          <a:bodyPr wrap="none" rtlCol="0">
            <a:spAutoFit/>
          </a:bodyPr>
          <a:lstStyle/>
          <a:p>
            <a:r>
              <a:rPr lang="es-ES" b="1" dirty="0"/>
              <a:t>PRIMERA PARTE, CUADRO II</a:t>
            </a:r>
          </a:p>
        </p:txBody>
      </p:sp>
    </p:spTree>
    <p:extLst>
      <p:ext uri="{BB962C8B-B14F-4D97-AF65-F5344CB8AC3E}">
        <p14:creationId xmlns:p14="http://schemas.microsoft.com/office/powerpoint/2010/main" val="365508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74B54-71F6-FB80-96C1-8FFFF0772F70}"/>
              </a:ext>
            </a:extLst>
          </p:cNvPr>
          <p:cNvSpPr>
            <a:spLocks noGrp="1"/>
          </p:cNvSpPr>
          <p:nvPr>
            <p:ph type="title"/>
          </p:nvPr>
        </p:nvSpPr>
        <p:spPr/>
        <p:txBody>
          <a:bodyPr>
            <a:normAutofit/>
          </a:bodyPr>
          <a:lstStyle/>
          <a:p>
            <a:r>
              <a:rPr lang="es-ES" sz="2400" b="1" i="0" dirty="0">
                <a:solidFill>
                  <a:srgbClr val="444444"/>
                </a:solidFill>
                <a:effectLst/>
                <a:latin typeface="Open Sans" panose="020B0606030504020204" pitchFamily="34" charset="0"/>
              </a:rPr>
              <a:t>Matrimonio </a:t>
            </a:r>
            <a:r>
              <a:rPr lang="es-ES" sz="2400" b="1" i="0" dirty="0" err="1">
                <a:solidFill>
                  <a:srgbClr val="444444"/>
                </a:solidFill>
                <a:effectLst/>
                <a:latin typeface="Open Sans" panose="020B0606030504020204" pitchFamily="34" charset="0"/>
              </a:rPr>
              <a:t>Arnolfini</a:t>
            </a:r>
            <a:r>
              <a:rPr lang="es-ES" sz="2400" b="1" i="0" dirty="0">
                <a:solidFill>
                  <a:srgbClr val="444444"/>
                </a:solidFill>
                <a:effectLst/>
                <a:latin typeface="Open Sans" panose="020B0606030504020204" pitchFamily="34" charset="0"/>
              </a:rPr>
              <a:t>  			El pintor en el taller </a:t>
            </a:r>
            <a:br>
              <a:rPr lang="es-ES" sz="2400" b="1" i="0" dirty="0">
                <a:solidFill>
                  <a:srgbClr val="444444"/>
                </a:solidFill>
                <a:effectLst/>
                <a:latin typeface="Open Sans" panose="020B0606030504020204" pitchFamily="34" charset="0"/>
              </a:rPr>
            </a:br>
            <a:r>
              <a:rPr lang="es-ES" sz="2400" b="1" i="0" dirty="0">
                <a:solidFill>
                  <a:srgbClr val="444444"/>
                </a:solidFill>
                <a:effectLst/>
                <a:latin typeface="Open Sans" panose="020B0606030504020204" pitchFamily="34" charset="0"/>
              </a:rPr>
              <a:t>(Van Eyck, 1434)		 		(Vermeer, 1665)</a:t>
            </a:r>
            <a:br>
              <a:rPr lang="es-ES" dirty="0"/>
            </a:br>
            <a:endParaRPr lang="es-ES" dirty="0"/>
          </a:p>
        </p:txBody>
      </p:sp>
      <p:pic>
        <p:nvPicPr>
          <p:cNvPr id="5" name="Marcador de contenido 4" descr="Imagen que contiene interior, mujer, parado, tabla&#10;&#10;Descripción generada automáticamente">
            <a:extLst>
              <a:ext uri="{FF2B5EF4-FFF2-40B4-BE49-F238E27FC236}">
                <a16:creationId xmlns:a16="http://schemas.microsoft.com/office/drawing/2014/main" id="{6954377F-2FF1-E111-30F9-8361BCD82CA4}"/>
              </a:ext>
            </a:extLst>
          </p:cNvPr>
          <p:cNvPicPr>
            <a:picLocks noGrp="1" noChangeAspect="1"/>
          </p:cNvPicPr>
          <p:nvPr>
            <p:ph idx="1"/>
          </p:nvPr>
        </p:nvPicPr>
        <p:blipFill>
          <a:blip r:embed="rId2"/>
          <a:stretch>
            <a:fillRect/>
          </a:stretch>
        </p:blipFill>
        <p:spPr>
          <a:xfrm>
            <a:off x="1371600" y="1428750"/>
            <a:ext cx="3526363" cy="4771496"/>
          </a:xfrm>
        </p:spPr>
      </p:pic>
      <p:pic>
        <p:nvPicPr>
          <p:cNvPr id="7" name="Imagen 6" descr="Imagen que contiene interior, ventana, hombre, foto&#10;&#10;Descripción generada automáticamente">
            <a:extLst>
              <a:ext uri="{FF2B5EF4-FFF2-40B4-BE49-F238E27FC236}">
                <a16:creationId xmlns:a16="http://schemas.microsoft.com/office/drawing/2014/main" id="{651AC657-D34F-3B09-500F-CD8BD1559564}"/>
              </a:ext>
            </a:extLst>
          </p:cNvPr>
          <p:cNvPicPr>
            <a:picLocks noChangeAspect="1"/>
          </p:cNvPicPr>
          <p:nvPr/>
        </p:nvPicPr>
        <p:blipFill>
          <a:blip r:embed="rId3"/>
          <a:stretch>
            <a:fillRect/>
          </a:stretch>
        </p:blipFill>
        <p:spPr>
          <a:xfrm>
            <a:off x="6819617" y="1476172"/>
            <a:ext cx="4000783" cy="4720500"/>
          </a:xfrm>
          <a:prstGeom prst="rect">
            <a:avLst/>
          </a:prstGeom>
        </p:spPr>
      </p:pic>
    </p:spTree>
    <p:extLst>
      <p:ext uri="{BB962C8B-B14F-4D97-AF65-F5344CB8AC3E}">
        <p14:creationId xmlns:p14="http://schemas.microsoft.com/office/powerpoint/2010/main" val="48658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74B54-71F6-FB80-96C1-8FFFF0772F70}"/>
              </a:ext>
            </a:extLst>
          </p:cNvPr>
          <p:cNvSpPr>
            <a:spLocks noGrp="1"/>
          </p:cNvSpPr>
          <p:nvPr>
            <p:ph type="title"/>
          </p:nvPr>
        </p:nvSpPr>
        <p:spPr/>
        <p:txBody>
          <a:bodyPr>
            <a:normAutofit/>
          </a:bodyPr>
          <a:lstStyle/>
          <a:p>
            <a:r>
              <a:rPr lang="es-ES" sz="2400" b="1" i="0" dirty="0">
                <a:solidFill>
                  <a:srgbClr val="444444"/>
                </a:solidFill>
                <a:effectLst/>
                <a:latin typeface="Open Sans" panose="020B0606030504020204" pitchFamily="34" charset="0"/>
              </a:rPr>
              <a:t>Joseph </a:t>
            </a:r>
            <a:r>
              <a:rPr lang="es-ES" sz="2400" b="1" i="0" dirty="0" err="1">
                <a:solidFill>
                  <a:srgbClr val="444444"/>
                </a:solidFill>
                <a:effectLst/>
                <a:latin typeface="Open Sans" panose="020B0606030504020204" pitchFamily="34" charset="0"/>
              </a:rPr>
              <a:t>Mallord</a:t>
            </a:r>
            <a:r>
              <a:rPr lang="es-ES" sz="2400" b="1" i="0" dirty="0">
                <a:solidFill>
                  <a:srgbClr val="444444"/>
                </a:solidFill>
                <a:effectLst/>
                <a:latin typeface="Open Sans" panose="020B0606030504020204" pitchFamily="34" charset="0"/>
              </a:rPr>
              <a:t> William Turner (1975-1851)</a:t>
            </a:r>
            <a:endParaRPr lang="es-ES" dirty="0"/>
          </a:p>
        </p:txBody>
      </p:sp>
      <p:pic>
        <p:nvPicPr>
          <p:cNvPr id="10" name="Marcador de contenido 9" descr="Un dibujo de una persona&#10;&#10;Descripción generada automáticamente con confianza baja">
            <a:extLst>
              <a:ext uri="{FF2B5EF4-FFF2-40B4-BE49-F238E27FC236}">
                <a16:creationId xmlns:a16="http://schemas.microsoft.com/office/drawing/2014/main" id="{64F7D6E5-0F05-EFCE-D30A-D508A836B9DF}"/>
              </a:ext>
            </a:extLst>
          </p:cNvPr>
          <p:cNvPicPr>
            <a:picLocks noGrp="1" noChangeAspect="1"/>
          </p:cNvPicPr>
          <p:nvPr>
            <p:ph idx="1"/>
          </p:nvPr>
        </p:nvPicPr>
        <p:blipFill>
          <a:blip r:embed="rId2"/>
          <a:stretch>
            <a:fillRect/>
          </a:stretch>
        </p:blipFill>
        <p:spPr>
          <a:xfrm>
            <a:off x="993552" y="1428750"/>
            <a:ext cx="5621281" cy="3314435"/>
          </a:xfrm>
        </p:spPr>
      </p:pic>
      <p:pic>
        <p:nvPicPr>
          <p:cNvPr id="12" name="Imagen 11" descr="Pintura de un paisaje&#10;&#10;Descripción generada automáticamente con confianza media">
            <a:extLst>
              <a:ext uri="{FF2B5EF4-FFF2-40B4-BE49-F238E27FC236}">
                <a16:creationId xmlns:a16="http://schemas.microsoft.com/office/drawing/2014/main" id="{4C4F7112-0544-45B6-0605-5AB5611375AD}"/>
              </a:ext>
            </a:extLst>
          </p:cNvPr>
          <p:cNvPicPr>
            <a:picLocks noChangeAspect="1"/>
          </p:cNvPicPr>
          <p:nvPr/>
        </p:nvPicPr>
        <p:blipFill>
          <a:blip r:embed="rId3"/>
          <a:stretch>
            <a:fillRect/>
          </a:stretch>
        </p:blipFill>
        <p:spPr>
          <a:xfrm>
            <a:off x="6785810" y="3085967"/>
            <a:ext cx="5142553" cy="3314435"/>
          </a:xfrm>
          <a:prstGeom prst="rect">
            <a:avLst/>
          </a:prstGeom>
        </p:spPr>
      </p:pic>
    </p:spTree>
    <p:extLst>
      <p:ext uri="{BB962C8B-B14F-4D97-AF65-F5344CB8AC3E}">
        <p14:creationId xmlns:p14="http://schemas.microsoft.com/office/powerpoint/2010/main" val="1342041510"/>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{C9CD66E0-ECE9-FD44-AE5F-FFF75F1D505C}tf10001072</Template>
  <TotalTime>138</TotalTime>
  <Words>3148</Words>
  <Application>Microsoft Macintosh PowerPoint</Application>
  <PresentationFormat>Panorámica</PresentationFormat>
  <Paragraphs>151</Paragraphs>
  <Slides>26</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Franklin Gothic Book</vt:lpstr>
      <vt:lpstr>Open Sans</vt:lpstr>
      <vt:lpstr>Symbol</vt:lpstr>
      <vt:lpstr>Wingdings</vt:lpstr>
      <vt:lpstr>Recorte</vt:lpstr>
      <vt:lpstr>LA FUNDACIÓN (1974) </vt:lpstr>
      <vt:lpstr>ÍNDICE</vt:lpstr>
      <vt:lpstr>1. Biografía y elementos autobiográficos en La Fundación </vt:lpstr>
      <vt:lpstr>2. Temas </vt:lpstr>
      <vt:lpstr>3. Estructura </vt:lpstr>
      <vt:lpstr>3. Estructura </vt:lpstr>
      <vt:lpstr>3. Estructura </vt:lpstr>
      <vt:lpstr>Matrimonio Arnolfini     El pintor en el taller  (Van Eyck, 1434)     (Vermeer, 1665) </vt:lpstr>
      <vt:lpstr>Joseph Mallord William Turner (1975-1851)</vt:lpstr>
      <vt:lpstr>3. Estructura </vt:lpstr>
      <vt:lpstr>3. Estructura </vt:lpstr>
      <vt:lpstr>4. Acción, espacio y tiempo. </vt:lpstr>
      <vt:lpstr>4. Acción</vt:lpstr>
      <vt:lpstr>4. Espacio </vt:lpstr>
      <vt:lpstr>4. Tiempo </vt:lpstr>
      <vt:lpstr>5. Técnicas y recursos dramáticos. </vt:lpstr>
      <vt:lpstr>5. Técnicas y recursos dramáticos. </vt:lpstr>
      <vt:lpstr>5. Técnicas y recursos dramáticos. </vt:lpstr>
      <vt:lpstr>5. Técnicas y recursos dramáticos. </vt:lpstr>
      <vt:lpstr>6. Personajes </vt:lpstr>
      <vt:lpstr>6. Personajes </vt:lpstr>
      <vt:lpstr>7. Símbolos </vt:lpstr>
      <vt:lpstr>7. Símbolos </vt:lpstr>
      <vt:lpstr>7. Símbolos </vt:lpstr>
      <vt:lpstr>7. Símbolos </vt:lpstr>
      <vt:lpstr>Pastoral de la Obertura de Guillermo Tell de Giocachino Rossini (1829)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FUNDACIÓN (1974) </dc:title>
  <dc:creator>BIENVENIDA SILVESTRE ÁLVAREZ</dc:creator>
  <cp:lastModifiedBy>BIENVENIDA SILVESTRE ÁLVAREZ</cp:lastModifiedBy>
  <cp:revision>15</cp:revision>
  <dcterms:created xsi:type="dcterms:W3CDTF">2023-02-26T18:00:38Z</dcterms:created>
  <dcterms:modified xsi:type="dcterms:W3CDTF">2024-04-18T18:30:00Z</dcterms:modified>
</cp:coreProperties>
</file>